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34"/>
  </p:notesMasterIdLst>
  <p:handoutMasterIdLst>
    <p:handoutMasterId r:id="rId35"/>
  </p:handoutMasterIdLst>
  <p:sldIdLst>
    <p:sldId id="256" r:id="rId2"/>
    <p:sldId id="473" r:id="rId3"/>
    <p:sldId id="453" r:id="rId4"/>
    <p:sldId id="454" r:id="rId5"/>
    <p:sldId id="455" r:id="rId6"/>
    <p:sldId id="456" r:id="rId7"/>
    <p:sldId id="457" r:id="rId8"/>
    <p:sldId id="459" r:id="rId9"/>
    <p:sldId id="460" r:id="rId10"/>
    <p:sldId id="462" r:id="rId11"/>
    <p:sldId id="463" r:id="rId12"/>
    <p:sldId id="461" r:id="rId13"/>
    <p:sldId id="464" r:id="rId14"/>
    <p:sldId id="465" r:id="rId15"/>
    <p:sldId id="466" r:id="rId16"/>
    <p:sldId id="467" r:id="rId17"/>
    <p:sldId id="474" r:id="rId18"/>
    <p:sldId id="478" r:id="rId19"/>
    <p:sldId id="480" r:id="rId20"/>
    <p:sldId id="477" r:id="rId21"/>
    <p:sldId id="481" r:id="rId22"/>
    <p:sldId id="482" r:id="rId23"/>
    <p:sldId id="483" r:id="rId24"/>
    <p:sldId id="484" r:id="rId25"/>
    <p:sldId id="485" r:id="rId26"/>
    <p:sldId id="486" r:id="rId27"/>
    <p:sldId id="487" r:id="rId28"/>
    <p:sldId id="468" r:id="rId29"/>
    <p:sldId id="471" r:id="rId30"/>
    <p:sldId id="472" r:id="rId31"/>
    <p:sldId id="469" r:id="rId32"/>
    <p:sldId id="476" r:id="rId33"/>
  </p:sldIdLst>
  <p:sldSz cx="9144000" cy="6858000" type="letter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94" autoAdjust="0"/>
    <p:restoredTop sz="77759" autoAdjust="0"/>
  </p:normalViewPr>
  <p:slideViewPr>
    <p:cSldViewPr>
      <p:cViewPr varScale="1">
        <p:scale>
          <a:sx n="87" d="100"/>
          <a:sy n="87" d="100"/>
        </p:scale>
        <p:origin x="-2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00" d="100"/>
          <a:sy n="100" d="100"/>
        </p:scale>
        <p:origin x="-720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</a:defRPr>
            </a:lvl1pPr>
          </a:lstStyle>
          <a:p>
            <a:fld id="{08073646-1C4A-4721-B3F5-586AE131832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29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503363" y="720725"/>
            <a:ext cx="4119562" cy="3089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3962400"/>
            <a:ext cx="5851525" cy="491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</a:defRPr>
            </a:lvl1pPr>
          </a:lstStyle>
          <a:p>
            <a:fld id="{261C154A-8278-49E9-8F8D-CE2B7335DD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116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ts val="1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1pPr>
    <a:lvl2pPr marL="182563" indent="-90488" algn="l" rtl="0" eaLnBrk="0" fontAlgn="base" hangingPunct="0">
      <a:spcBef>
        <a:spcPct val="0"/>
      </a:spcBef>
      <a:spcAft>
        <a:spcPct val="0"/>
      </a:spcAft>
      <a:buFont typeface="Arial" charset="0"/>
      <a:buChar char="•"/>
      <a:defRPr sz="10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2pPr>
    <a:lvl3pPr marL="914400" algn="l" rtl="0" eaLnBrk="0" fontAlgn="base" hangingPunct="0">
      <a:spcBef>
        <a:spcPts val="1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3pPr>
    <a:lvl4pPr marL="1371600" algn="l" rtl="0" eaLnBrk="0" fontAlgn="base" hangingPunct="0">
      <a:spcBef>
        <a:spcPts val="1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4pPr>
    <a:lvl5pPr marL="1828800" algn="l" rtl="0" eaLnBrk="0" fontAlgn="base" hangingPunct="0">
      <a:spcBef>
        <a:spcPts val="1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C154A-8278-49E9-8F8D-CE2B7335DD4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03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1273FC-B9B6-204A-8EB5-B3647FFAC770}" type="slidenum">
              <a:rPr lang="en-US"/>
              <a:pPr/>
              <a:t>10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2F382-9DB7-1B47-AAEB-53B4BED4C2C9}" type="slidenum">
              <a:rPr lang="en-US"/>
              <a:pPr/>
              <a:t>11</a:t>
            </a:fld>
            <a:endParaRPr lang="en-US"/>
          </a:p>
        </p:txBody>
      </p:sp>
      <p:sp>
        <p:nvSpPr>
          <p:cNvPr id="43011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F64B71-610B-3046-9154-D9D74B0A6BAC}" type="slidenum">
              <a:rPr lang="en-US" smtClean="0"/>
              <a:pPr/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4DEAC2-8CB5-184E-B73A-5CFC64721550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54E59B-227D-D94A-BF17-5ED362B49494}" type="slidenum">
              <a:rPr lang="en-US" smtClean="0"/>
              <a:pPr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38C93D-3A11-1045-A1E6-63DA5949263E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D8EF3B-555A-8144-99C0-C016E9969BD4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non-cert URL: </a:t>
            </a:r>
            <a:r>
              <a:rPr lang="en-US" dirty="0" err="1" smtClean="0"/>
              <a:t>shoutkey.com</a:t>
            </a:r>
            <a:r>
              <a:rPr lang="en-US" dirty="0" smtClean="0"/>
              <a:t>/transmit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C154A-8278-49E9-8F8D-CE2B7335DD4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57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7739D3-A694-7E46-89E4-3B0AD43E4769}" type="slidenum">
              <a:rPr lang="en-US" smtClean="0"/>
              <a:pPr/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35163" y="720725"/>
            <a:ext cx="3200400" cy="2400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C98544-EEF4-4B69-BAC1-F29E904050EC}" type="slidenum">
              <a:rPr lang="en-US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latin typeface="Times New Roman" charset="0"/>
              </a:rPr>
              <a:t>no angle-of-attack indicator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latin typeface="Times New Roman" charset="0"/>
              </a:rPr>
              <a:t>screens going</a:t>
            </a:r>
            <a:r>
              <a:rPr lang="en-US" sz="1000" baseline="0" dirty="0" smtClean="0">
                <a:latin typeface="Times New Roman" charset="0"/>
              </a:rPr>
              <a:t> blank from lack of accurate information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dirty="0" smtClean="0">
                <a:latin typeface="Times New Roman" charset="0"/>
              </a:rPr>
              <a:t>side stick vs. yoke</a:t>
            </a:r>
            <a:endParaRPr lang="en-US" sz="1000" dirty="0" smtClean="0">
              <a:latin typeface="Times New Roman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000" dirty="0" smtClean="0">
              <a:latin typeface="Times New Roman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latin typeface="Times New Roman" charset="0"/>
              </a:rPr>
              <a:t>http://</a:t>
            </a:r>
            <a:r>
              <a:rPr lang="en-US" sz="1000" dirty="0" err="1" smtClean="0">
                <a:latin typeface="Times New Roman" charset="0"/>
              </a:rPr>
              <a:t>www.telegraph.co.uk</a:t>
            </a:r>
            <a:r>
              <a:rPr lang="en-US" sz="1000" dirty="0" smtClean="0">
                <a:latin typeface="Times New Roman" charset="0"/>
              </a:rPr>
              <a:t>/technology/9231855/Air-France-Flight-447-Damn-it-were-going-to-crash.html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C154A-8278-49E9-8F8D-CE2B7335DD4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97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2"/>
            <a:r>
              <a:rPr lang="en-US">
                <a:latin typeface="Times New Roman" charset="0"/>
              </a:rPr>
              <a:t>A building, a research paper, a slide presentation, </a:t>
            </a:r>
            <a:br>
              <a:rPr lang="en-US">
                <a:latin typeface="Times New Roman" charset="0"/>
              </a:rPr>
            </a:br>
            <a:r>
              <a:rPr lang="en-US">
                <a:latin typeface="Times New Roman" charset="0"/>
              </a:rPr>
              <a:t>a book, a parking lot, a wiki page...</a:t>
            </a:r>
          </a:p>
          <a:p>
            <a:r>
              <a:rPr lang="en-US">
                <a:latin typeface="Times New Roman" charset="0"/>
              </a:rPr>
              <a:t>... all pose UI design problems... have particular users with particular tasks... and can be tackled with UI design principles and user-centered design (cheap prototyping, evaluation).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AB398F-E4FD-2147-BB73-894C71947AEF}" type="slidenum">
              <a:rPr lang="en-US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AA9A43-B14A-3844-83C7-6F1E64B5ACE4}" type="slidenum">
              <a:rPr lang="en-US"/>
              <a:pPr/>
              <a:t>3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B65772-1C11-964A-A70E-DE286F60FD13}" type="slidenum">
              <a:rPr lang="en-US"/>
              <a:pPr/>
              <a:t>4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33538" y="720725"/>
            <a:ext cx="4052887" cy="3040063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F0CF55-9C58-6B46-B747-83BE1F40553F}" type="slidenum">
              <a:rPr lang="en-US"/>
              <a:pPr/>
              <a:t>5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31950" y="720725"/>
            <a:ext cx="4051300" cy="3038475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C01E6E-00C6-5C4B-AF30-930BF8EA37A7}" type="slidenum">
              <a:rPr lang="en-US"/>
              <a:pPr/>
              <a:t>6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31950" y="720725"/>
            <a:ext cx="4051300" cy="3038475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D07951-890D-CE44-BB45-6D2BB136DD6B}" type="slidenum">
              <a:rPr lang="en-US"/>
              <a:pPr/>
              <a:t>7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33538" y="720725"/>
            <a:ext cx="4052887" cy="3040063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2A3A55-EB54-CB46-9986-FE7D2083079A}" type="slidenum">
              <a:rPr lang="en-US"/>
              <a:pPr/>
              <a:t>8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943D50-B4EE-C644-835A-23B726AB5CF8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BCEAB8-06A5-4674-AF58-2362FC21A0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48B2B5-41D7-4159-90FD-04EC08CDB5C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8450" y="152400"/>
            <a:ext cx="211455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19125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9A3D2C-E7B0-41F9-B6D9-1DC15535461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BF3C87-60DA-48BB-AE3C-B67AEA40402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D02BFE-7271-4A80-94B1-FD65C6DFD2D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0131C0-6659-4378-84D7-9E75C1B357D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AC1F09-2D7A-445F-A3D4-12F5B47D9B7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1927E9-FA1F-408A-B600-8D851381034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65F683-D6B1-41F4-BD57-49C8073962A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69B0E4-5AD4-4B74-8A1A-6058119080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1FF7C6-2E5B-4C40-A5DE-8BE7C4685FD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1F7454-AB04-4E8F-A161-493FBE9E57F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414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1371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13415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5000" y="6245225"/>
            <a:ext cx="5562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</a:defRPr>
            </a:lvl1pPr>
          </a:lstStyle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13415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43800" y="6245225"/>
            <a:ext cx="1143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D11FD525-82AD-4D83-90EB-0F743BF092C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+mj-lt"/>
          <a:ea typeface="ＭＳ Ｐゴシック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 Black" pitchFamily="34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 Black" pitchFamily="34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 Black" pitchFamily="34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 Black" pitchFamily="34" charset="0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Arial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24" Type="http://schemas.openxmlformats.org/officeDocument/2006/relationships/image" Target="../media/image42.png"/><Relationship Id="rId25" Type="http://schemas.openxmlformats.org/officeDocument/2006/relationships/image" Target="../media/image43.png"/><Relationship Id="rId26" Type="http://schemas.openxmlformats.org/officeDocument/2006/relationships/image" Target="../media/image44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L21: Conclusion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7467600" cy="2133600"/>
          </a:xfrm>
        </p:spPr>
        <p:txBody>
          <a:bodyPr/>
          <a:lstStyle/>
          <a:p>
            <a:pPr marL="342900" indent="-342900" algn="l">
              <a:buFont typeface="Arial"/>
              <a:buChar char="•"/>
            </a:pP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EAB8-06A5-4674-AF58-2362FC21A00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87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Efficiency</a:t>
            </a:r>
          </a:p>
        </p:txBody>
      </p:sp>
      <p:sp>
        <p:nvSpPr>
          <p:cNvPr id="39939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940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Arial" charset="0"/>
              </a:rPr>
              <a:t>Spring 2013</a:t>
            </a:r>
            <a:endParaRPr lang="en-US">
              <a:ea typeface="Arial" charset="0"/>
            </a:endParaRPr>
          </a:p>
        </p:txBody>
      </p:sp>
      <p:sp>
        <p:nvSpPr>
          <p:cNvPr id="39941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Arial" charset="0"/>
              </a:rPr>
              <a:t>6.813/6.831 User Interface Design and Implementation</a:t>
            </a:r>
          </a:p>
        </p:txBody>
      </p:sp>
      <p:sp>
        <p:nvSpPr>
          <p:cNvPr id="399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9D83C32-8737-6A49-A001-E2CFD059AC19}" type="slidenum">
              <a:rPr lang="en-US"/>
              <a:pPr/>
              <a:t>10</a:t>
            </a:fld>
            <a:endParaRPr lang="en-US"/>
          </a:p>
        </p:txBody>
      </p:sp>
      <p:grpSp>
        <p:nvGrpSpPr>
          <p:cNvPr id="39943" name="Group 4"/>
          <p:cNvGrpSpPr>
            <a:grpSpLocks/>
          </p:cNvGrpSpPr>
          <p:nvPr/>
        </p:nvGrpSpPr>
        <p:grpSpPr bwMode="auto">
          <a:xfrm>
            <a:off x="914400" y="1295400"/>
            <a:ext cx="5105400" cy="4576763"/>
            <a:chOff x="624" y="576"/>
            <a:chExt cx="3552" cy="3171"/>
          </a:xfrm>
        </p:grpSpPr>
        <p:pic>
          <p:nvPicPr>
            <p:cNvPr id="39945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24" y="576"/>
              <a:ext cx="3552" cy="317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39946" name="AutoShape 6"/>
            <p:cNvSpPr>
              <a:spLocks noChangeArrowheads="1"/>
            </p:cNvSpPr>
            <p:nvPr/>
          </p:nvSpPr>
          <p:spPr bwMode="auto">
            <a:xfrm rot="-7439973">
              <a:off x="1704" y="1464"/>
              <a:ext cx="288" cy="144"/>
            </a:xfrm>
            <a:prstGeom prst="rightArrow">
              <a:avLst>
                <a:gd name="adj1" fmla="val 25000"/>
                <a:gd name="adj2" fmla="val 127083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944" name="TextBox 10"/>
          <p:cNvSpPr txBox="1">
            <a:spLocks noChangeArrowheads="1"/>
          </p:cNvSpPr>
          <p:nvPr/>
        </p:nvSpPr>
        <p:spPr bwMode="auto">
          <a:xfrm>
            <a:off x="6553200" y="1524000"/>
            <a:ext cx="1982788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Fitts’s Law</a:t>
            </a:r>
          </a:p>
          <a:p>
            <a:endParaRPr lang="en-US" sz="2400"/>
          </a:p>
          <a:p>
            <a:r>
              <a:rPr lang="en-US" sz="2400"/>
              <a:t>Steering Law</a:t>
            </a:r>
          </a:p>
          <a:p>
            <a:endParaRPr lang="en-US" sz="2400"/>
          </a:p>
          <a:p>
            <a:r>
              <a:rPr lang="en-US" sz="2400"/>
              <a:t>Shortcuts</a:t>
            </a:r>
          </a:p>
          <a:p>
            <a:endParaRPr lang="en-US" sz="2400"/>
          </a:p>
          <a:p>
            <a:r>
              <a:rPr lang="en-US" sz="2400"/>
              <a:t>History</a:t>
            </a:r>
          </a:p>
          <a:p>
            <a:endParaRPr lang="en-US" sz="2400"/>
          </a:p>
          <a:p>
            <a:r>
              <a:rPr lang="en-US" sz="2400"/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823594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Safety</a:t>
            </a:r>
            <a:endParaRPr lang="en-US" dirty="0"/>
          </a:p>
        </p:txBody>
      </p:sp>
      <p:sp>
        <p:nvSpPr>
          <p:cNvPr id="41987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98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Arial" charset="0"/>
              </a:rPr>
              <a:t>Spring 2013</a:t>
            </a:r>
            <a:endParaRPr lang="en-US">
              <a:ea typeface="Arial" charset="0"/>
            </a:endParaRPr>
          </a:p>
        </p:txBody>
      </p:sp>
      <p:sp>
        <p:nvSpPr>
          <p:cNvPr id="4198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Arial" charset="0"/>
              </a:rPr>
              <a:t>6.813/6.831 User Interface Design and Implementation</a:t>
            </a:r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85419A8-DD02-7C49-B186-448CC53713CC}" type="slidenum">
              <a:rPr lang="en-US"/>
              <a:pPr/>
              <a:t>11</a:t>
            </a:fld>
            <a:endParaRPr lang="en-US"/>
          </a:p>
        </p:txBody>
      </p:sp>
      <p:pic>
        <p:nvPicPr>
          <p:cNvPr id="4199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219200"/>
            <a:ext cx="6049963" cy="4267200"/>
          </a:xfrm>
          <a:prstGeom prst="rect">
            <a:avLst/>
          </a:prstGeom>
          <a:noFill/>
          <a:ln w="25400">
            <a:noFill/>
            <a:miter lim="800000"/>
            <a:headEnd/>
            <a:tailEnd type="none" w="lg" len="lg"/>
          </a:ln>
        </p:spPr>
      </p:pic>
      <p:sp>
        <p:nvSpPr>
          <p:cNvPr id="41992" name="TextBox 8"/>
          <p:cNvSpPr txBox="1">
            <a:spLocks noChangeArrowheads="1"/>
          </p:cNvSpPr>
          <p:nvPr/>
        </p:nvSpPr>
        <p:spPr bwMode="auto">
          <a:xfrm>
            <a:off x="6556375" y="1524000"/>
            <a:ext cx="2359025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Modes</a:t>
            </a:r>
          </a:p>
          <a:p>
            <a:endParaRPr lang="en-US" sz="2400"/>
          </a:p>
          <a:p>
            <a:r>
              <a:rPr lang="en-US" sz="2400"/>
              <a:t>Slips</a:t>
            </a:r>
          </a:p>
          <a:p>
            <a:endParaRPr lang="en-US" sz="2400"/>
          </a:p>
          <a:p>
            <a:r>
              <a:rPr lang="en-US" sz="2400"/>
              <a:t>Lapses</a:t>
            </a:r>
          </a:p>
          <a:p>
            <a:endParaRPr lang="en-US" sz="2400"/>
          </a:p>
          <a:p>
            <a:r>
              <a:rPr lang="en-US" sz="2400"/>
              <a:t>Memory burden</a:t>
            </a:r>
          </a:p>
          <a:p>
            <a:endParaRPr lang="en-US" sz="2400"/>
          </a:p>
          <a:p>
            <a:r>
              <a:rPr lang="en-US" sz="2400"/>
              <a:t>Error messages</a:t>
            </a:r>
          </a:p>
        </p:txBody>
      </p:sp>
    </p:spTree>
    <p:extLst>
      <p:ext uri="{BB962C8B-B14F-4D97-AF65-F5344CB8AC3E}">
        <p14:creationId xmlns:p14="http://schemas.microsoft.com/office/powerpoint/2010/main" val="3561152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</a:t>
            </a:r>
            <a:endParaRPr lang="en-US" dirty="0"/>
          </a:p>
        </p:txBody>
      </p:sp>
      <p:sp>
        <p:nvSpPr>
          <p:cNvPr id="37891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89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Arial" charset="0"/>
              </a:rPr>
              <a:t>Spring 2013</a:t>
            </a:r>
            <a:endParaRPr lang="en-US">
              <a:ea typeface="Arial" charset="0"/>
            </a:endParaRPr>
          </a:p>
        </p:txBody>
      </p:sp>
      <p:sp>
        <p:nvSpPr>
          <p:cNvPr id="3789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Arial" charset="0"/>
              </a:rPr>
              <a:t>6.813/6.831 User Interface Design and Implementation</a:t>
            </a:r>
          </a:p>
        </p:txBody>
      </p:sp>
      <p:sp>
        <p:nvSpPr>
          <p:cNvPr id="378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F74B4B-B326-3241-BD6B-4FFFDAC6C951}" type="slidenum">
              <a:rPr lang="en-US"/>
              <a:pPr/>
              <a:t>12</a:t>
            </a:fld>
            <a:endParaRPr lang="en-US"/>
          </a:p>
        </p:txBody>
      </p:sp>
      <p:pic>
        <p:nvPicPr>
          <p:cNvPr id="37895" name="Picture 3"/>
          <p:cNvPicPr>
            <a:picLocks noChangeAspect="1" noChangeArrowheads="1"/>
          </p:cNvPicPr>
          <p:nvPr/>
        </p:nvPicPr>
        <p:blipFill>
          <a:blip r:embed="rId3"/>
          <a:srcRect l="14267" t="27596" r="58458" b="35086"/>
          <a:stretch>
            <a:fillRect/>
          </a:stretch>
        </p:blipFill>
        <p:spPr bwMode="auto">
          <a:xfrm>
            <a:off x="838200" y="2895600"/>
            <a:ext cx="3962400" cy="3146425"/>
          </a:xfrm>
          <a:prstGeom prst="rect">
            <a:avLst/>
          </a:prstGeom>
          <a:noFill/>
          <a:ln w="25400">
            <a:noFill/>
            <a:miter lim="800000"/>
            <a:headEnd/>
            <a:tailEnd type="none" w="lg" len="lg"/>
          </a:ln>
        </p:spPr>
      </p:pic>
      <p:sp>
        <p:nvSpPr>
          <p:cNvPr id="37896" name="TextBox 9"/>
          <p:cNvSpPr txBox="1">
            <a:spLocks noChangeArrowheads="1"/>
          </p:cNvSpPr>
          <p:nvPr/>
        </p:nvSpPr>
        <p:spPr bwMode="auto">
          <a:xfrm>
            <a:off x="5638800" y="1828800"/>
            <a:ext cx="3265488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Cancel</a:t>
            </a:r>
          </a:p>
          <a:p>
            <a:endParaRPr lang="en-US" sz="2400"/>
          </a:p>
          <a:p>
            <a:r>
              <a:rPr lang="en-US" sz="2400"/>
              <a:t>Undo</a:t>
            </a:r>
          </a:p>
          <a:p>
            <a:endParaRPr lang="en-US" sz="2400"/>
          </a:p>
          <a:p>
            <a:r>
              <a:rPr lang="en-US" sz="2400"/>
              <a:t>CRUD</a:t>
            </a:r>
          </a:p>
          <a:p>
            <a:endParaRPr lang="en-US" sz="2400"/>
          </a:p>
          <a:p>
            <a:r>
              <a:rPr lang="en-US" sz="2400"/>
              <a:t>No arbitrary data limits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/>
          <a:srcRect l="4060" t="2805" r="16751" b="80373"/>
          <a:stretch>
            <a:fillRect/>
          </a:stretch>
        </p:blipFill>
        <p:spPr bwMode="auto">
          <a:xfrm>
            <a:off x="685800" y="1524000"/>
            <a:ext cx="4648200" cy="1073150"/>
          </a:xfrm>
          <a:prstGeom prst="rect">
            <a:avLst/>
          </a:prstGeom>
          <a:noFill/>
          <a:ln w="25400">
            <a:noFill/>
            <a:miter lim="800000"/>
            <a:headEnd/>
            <a:tailEnd type="none" w="lg" len="lg"/>
          </a:ln>
        </p:spPr>
      </p:pic>
    </p:spTree>
    <p:extLst>
      <p:ext uri="{BB962C8B-B14F-4D97-AF65-F5344CB8AC3E}">
        <p14:creationId xmlns:p14="http://schemas.microsoft.com/office/powerpoint/2010/main" val="22321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 </a:t>
            </a:r>
            <a:r>
              <a:rPr lang="en-US" dirty="0" smtClean="0"/>
              <a:t>Design &amp; Layout</a:t>
            </a:r>
            <a:endParaRPr lang="en-US" dirty="0"/>
          </a:p>
        </p:txBody>
      </p:sp>
      <p:sp>
        <p:nvSpPr>
          <p:cNvPr id="44035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403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Arial" charset="0"/>
              </a:rPr>
              <a:t>Spring 2013</a:t>
            </a:r>
            <a:endParaRPr lang="en-US">
              <a:ea typeface="Arial" charset="0"/>
            </a:endParaRPr>
          </a:p>
        </p:txBody>
      </p:sp>
      <p:sp>
        <p:nvSpPr>
          <p:cNvPr id="4403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Arial" charset="0"/>
              </a:rPr>
              <a:t>6.813/6.831 User Interface Design and Implementation</a:t>
            </a:r>
          </a:p>
        </p:txBody>
      </p:sp>
      <p:sp>
        <p:nvSpPr>
          <p:cNvPr id="440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63CC6E-3483-0D4E-A821-6D6247882125}" type="slidenum">
              <a:rPr lang="en-US"/>
              <a:pPr/>
              <a:t>13</a:t>
            </a:fld>
            <a:endParaRPr lang="en-US"/>
          </a:p>
        </p:txBody>
      </p:sp>
      <p:sp>
        <p:nvSpPr>
          <p:cNvPr id="44039" name="TextBox 8"/>
          <p:cNvSpPr txBox="1">
            <a:spLocks noChangeArrowheads="1"/>
          </p:cNvSpPr>
          <p:nvPr/>
        </p:nvSpPr>
        <p:spPr bwMode="auto">
          <a:xfrm>
            <a:off x="5867400" y="1066800"/>
            <a:ext cx="2535238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Color design</a:t>
            </a:r>
          </a:p>
          <a:p>
            <a:endParaRPr lang="en-US"/>
          </a:p>
          <a:p>
            <a:r>
              <a:rPr lang="en-US"/>
              <a:t>Typography </a:t>
            </a:r>
          </a:p>
          <a:p>
            <a:endParaRPr lang="en-US"/>
          </a:p>
          <a:p>
            <a:r>
              <a:rPr lang="en-US"/>
              <a:t>Simplicity</a:t>
            </a:r>
          </a:p>
          <a:p>
            <a:endParaRPr lang="en-US"/>
          </a:p>
          <a:p>
            <a:r>
              <a:rPr lang="en-US"/>
              <a:t>Visual variables</a:t>
            </a:r>
          </a:p>
          <a:p>
            <a:endParaRPr lang="en-US"/>
          </a:p>
          <a:p>
            <a:r>
              <a:rPr lang="en-US"/>
              <a:t>White space</a:t>
            </a:r>
          </a:p>
          <a:p>
            <a:endParaRPr lang="en-US"/>
          </a:p>
          <a:p>
            <a:r>
              <a:rPr lang="en-US"/>
              <a:t>Gestalt grouping</a:t>
            </a:r>
          </a:p>
          <a:p>
            <a:endParaRPr lang="en-US"/>
          </a:p>
          <a:p>
            <a:r>
              <a:rPr lang="en-US"/>
              <a:t>Alignment</a:t>
            </a:r>
          </a:p>
          <a:p>
            <a:endParaRPr lang="en-US"/>
          </a:p>
          <a:p>
            <a:r>
              <a:rPr lang="en-US"/>
              <a:t>Balance &amp; symmetry</a:t>
            </a:r>
          </a:p>
        </p:txBody>
      </p:sp>
      <p:pic>
        <p:nvPicPr>
          <p:cNvPr id="44040" name="Picture 7" descr="graphic1"/>
          <p:cNvPicPr>
            <a:picLocks noChangeAspect="1" noChangeArrowheads="1"/>
          </p:cNvPicPr>
          <p:nvPr/>
        </p:nvPicPr>
        <p:blipFill>
          <a:blip r:embed="rId3"/>
          <a:srcRect b="7120"/>
          <a:stretch>
            <a:fillRect/>
          </a:stretch>
        </p:blipFill>
        <p:spPr bwMode="auto">
          <a:xfrm>
            <a:off x="1066800" y="3962400"/>
            <a:ext cx="3794125" cy="2136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 descr="easycd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1066801"/>
            <a:ext cx="3420167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/>
          <a:srcRect l="430" t="44624" r="31450" b="15805"/>
          <a:stretch>
            <a:fillRect/>
          </a:stretch>
        </p:blipFill>
        <p:spPr bwMode="auto">
          <a:xfrm>
            <a:off x="914400" y="2743200"/>
            <a:ext cx="4191000" cy="1298089"/>
          </a:xfrm>
          <a:prstGeom prst="rect">
            <a:avLst/>
          </a:prstGeom>
          <a:noFill/>
          <a:ln w="25400">
            <a:noFill/>
            <a:miter lim="800000"/>
            <a:headEnd/>
            <a:tailEnd type="none" w="lg" len="lg"/>
          </a:ln>
        </p:spPr>
      </p:pic>
    </p:spTree>
    <p:extLst>
      <p:ext uri="{BB962C8B-B14F-4D97-AF65-F5344CB8AC3E}">
        <p14:creationId xmlns:p14="http://schemas.microsoft.com/office/powerpoint/2010/main" val="70848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Techniques</a:t>
            </a:r>
          </a:p>
        </p:txBody>
      </p:sp>
      <p:sp>
        <p:nvSpPr>
          <p:cNvPr id="46083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&amp; task analysis</a:t>
            </a:r>
            <a:endParaRPr lang="en-US" dirty="0"/>
          </a:p>
          <a:p>
            <a:r>
              <a:rPr lang="en-US" dirty="0"/>
              <a:t>Design sketches</a:t>
            </a:r>
          </a:p>
          <a:p>
            <a:r>
              <a:rPr lang="en-US" dirty="0"/>
              <a:t>Storyboards</a:t>
            </a:r>
          </a:p>
          <a:p>
            <a:r>
              <a:rPr lang="en-US" dirty="0"/>
              <a:t>Paper prototypes</a:t>
            </a:r>
          </a:p>
          <a:p>
            <a:r>
              <a:rPr lang="en-US" dirty="0"/>
              <a:t>Computer prototypes</a:t>
            </a:r>
          </a:p>
          <a:p>
            <a:r>
              <a:rPr lang="en-US" dirty="0"/>
              <a:t>Wizard of Oz prototypes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608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Arial" charset="0"/>
              </a:rPr>
              <a:t>Spring 2013</a:t>
            </a:r>
            <a:endParaRPr lang="en-US">
              <a:ea typeface="Arial" charset="0"/>
            </a:endParaRPr>
          </a:p>
        </p:txBody>
      </p:sp>
      <p:sp>
        <p:nvSpPr>
          <p:cNvPr id="4608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Arial" charset="0"/>
              </a:rPr>
              <a:t>6.813/6.831 User Interface Design and Implementation</a:t>
            </a:r>
          </a:p>
        </p:txBody>
      </p:sp>
      <p:sp>
        <p:nvSpPr>
          <p:cNvPr id="460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24428DB-73F7-6E49-9D1F-EE3EF3594B4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32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Techniques</a:t>
            </a:r>
          </a:p>
        </p:txBody>
      </p:sp>
      <p:sp>
        <p:nvSpPr>
          <p:cNvPr id="48131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Keystroke-level models</a:t>
            </a:r>
          </a:p>
          <a:p>
            <a:r>
              <a:rPr lang="en-US" dirty="0" smtClean="0"/>
              <a:t>Formative user testing</a:t>
            </a:r>
          </a:p>
          <a:p>
            <a:r>
              <a:rPr lang="en-US" dirty="0" smtClean="0"/>
              <a:t>Heuristic evaluation</a:t>
            </a:r>
          </a:p>
          <a:p>
            <a:r>
              <a:rPr lang="en-US" dirty="0" smtClean="0"/>
              <a:t>Controlled experiments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813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Arial" charset="0"/>
              </a:rPr>
              <a:t>Spring 2013</a:t>
            </a:r>
            <a:endParaRPr lang="en-US">
              <a:ea typeface="Arial" charset="0"/>
            </a:endParaRPr>
          </a:p>
        </p:txBody>
      </p:sp>
      <p:sp>
        <p:nvSpPr>
          <p:cNvPr id="4813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Arial" charset="0"/>
              </a:rPr>
              <a:t>6.813/6.831 User Interface Design and Implementation</a:t>
            </a:r>
          </a:p>
        </p:txBody>
      </p:sp>
      <p:sp>
        <p:nvSpPr>
          <p:cNvPr id="481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32E9788-6F8B-7A4D-A011-343FD3A46354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4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Techniques</a:t>
            </a:r>
          </a:p>
        </p:txBody>
      </p:sp>
      <p:sp>
        <p:nvSpPr>
          <p:cNvPr id="50179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GUI toolkits come and go</a:t>
            </a:r>
          </a:p>
          <a:p>
            <a:pPr lvl="1"/>
            <a:r>
              <a:rPr lang="en-US" sz="2000" dirty="0" smtClean="0"/>
              <a:t>HTML/CSS/</a:t>
            </a:r>
            <a:r>
              <a:rPr lang="en-US" sz="2000" dirty="0" err="1" smtClean="0"/>
              <a:t>Javascript</a:t>
            </a:r>
            <a:r>
              <a:rPr lang="en-US" sz="2000" dirty="0" smtClean="0"/>
              <a:t>/</a:t>
            </a:r>
            <a:r>
              <a:rPr lang="en-US" sz="2000" dirty="0" err="1" smtClean="0"/>
              <a:t>jQuery</a:t>
            </a:r>
            <a:r>
              <a:rPr lang="en-US" sz="2000" dirty="0" smtClean="0"/>
              <a:t> </a:t>
            </a:r>
            <a:r>
              <a:rPr lang="en-US" sz="2000" dirty="0"/>
              <a:t>today</a:t>
            </a:r>
          </a:p>
          <a:p>
            <a:pPr lvl="1"/>
            <a:r>
              <a:rPr lang="en-US" sz="2000" dirty="0" smtClean="0"/>
              <a:t>Who knows what’s coming tomorrow</a:t>
            </a:r>
            <a:endParaRPr lang="en-US" sz="2000" dirty="0"/>
          </a:p>
          <a:p>
            <a:r>
              <a:rPr lang="en-US" sz="2400" dirty="0" smtClean="0"/>
              <a:t>Remember what </a:t>
            </a:r>
            <a:r>
              <a:rPr lang="en-US" sz="2400" dirty="0"/>
              <a:t>to look for in a GUI toolkit</a:t>
            </a:r>
          </a:p>
          <a:p>
            <a:pPr lvl="1"/>
            <a:r>
              <a:rPr lang="en-US" sz="2000" dirty="0"/>
              <a:t>View hierarchy</a:t>
            </a:r>
          </a:p>
          <a:p>
            <a:pPr lvl="1"/>
            <a:r>
              <a:rPr lang="en-US" sz="2000" dirty="0"/>
              <a:t>Component, stroke, pixel output</a:t>
            </a:r>
          </a:p>
          <a:p>
            <a:pPr lvl="1"/>
            <a:r>
              <a:rPr lang="en-US" sz="2000" dirty="0"/>
              <a:t>Input event handling</a:t>
            </a:r>
          </a:p>
          <a:p>
            <a:pPr lvl="1"/>
            <a:r>
              <a:rPr lang="en-US" sz="2000" dirty="0"/>
              <a:t>Automatic layout</a:t>
            </a:r>
          </a:p>
          <a:p>
            <a:pPr lvl="1"/>
            <a:r>
              <a:rPr lang="en-US" sz="2000" dirty="0" smtClean="0"/>
              <a:t>Internationalization</a:t>
            </a:r>
            <a:endParaRPr lang="en-US" sz="2000" dirty="0"/>
          </a:p>
          <a:p>
            <a:pPr lvl="1"/>
            <a:r>
              <a:rPr lang="en-US" sz="2000" dirty="0"/>
              <a:t>Accessibility</a:t>
            </a:r>
          </a:p>
        </p:txBody>
      </p:sp>
      <p:sp>
        <p:nvSpPr>
          <p:cNvPr id="5018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Arial" charset="0"/>
              </a:rPr>
              <a:t>Spring 2013</a:t>
            </a:r>
            <a:endParaRPr lang="en-US">
              <a:ea typeface="Arial" charset="0"/>
            </a:endParaRPr>
          </a:p>
        </p:txBody>
      </p:sp>
      <p:sp>
        <p:nvSpPr>
          <p:cNvPr id="5018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Arial" charset="0"/>
              </a:rPr>
              <a:t>6.813/6.831 User Interface Design and Implementation</a:t>
            </a:r>
          </a:p>
        </p:txBody>
      </p:sp>
      <p:sp>
        <p:nvSpPr>
          <p:cNvPr id="501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7FB4AB-55E0-4A4F-90C6-800CCA2AAF87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33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914400"/>
          </a:xfrm>
        </p:spPr>
        <p:txBody>
          <a:bodyPr/>
          <a:lstStyle/>
          <a:p>
            <a:r>
              <a:rPr lang="en-US"/>
              <a:t>Nanoquiz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6800" y="838200"/>
            <a:ext cx="7467600" cy="3276600"/>
          </a:xfrm>
        </p:spPr>
        <p:txBody>
          <a:bodyPr>
            <a:no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 smtClean="0"/>
              <a:t>go to </a:t>
            </a:r>
            <a:r>
              <a:rPr lang="en-US" sz="3200" b="1" dirty="0" err="1" smtClean="0">
                <a:solidFill>
                  <a:srgbClr val="FF0000"/>
                </a:solidFill>
              </a:rPr>
              <a:t>shoutkey.com</a:t>
            </a:r>
            <a:r>
              <a:rPr lang="en-US" sz="3200" b="1" dirty="0" smtClean="0">
                <a:solidFill>
                  <a:srgbClr val="FF0000"/>
                </a:solidFill>
              </a:rPr>
              <a:t>/pantry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400" dirty="0" smtClean="0"/>
              <a:t>3 </a:t>
            </a:r>
            <a:r>
              <a:rPr lang="en-US" sz="2400" dirty="0"/>
              <a:t>minutes (timer in the upper right)</a:t>
            </a:r>
            <a:endParaRPr lang="en-US" sz="2000" dirty="0"/>
          </a:p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closed book</a:t>
            </a:r>
            <a:endParaRPr lang="en-US" sz="2400" dirty="0"/>
          </a:p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closed notes</a:t>
            </a:r>
            <a:endParaRPr lang="en-US" sz="2400" dirty="0"/>
          </a:p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no talking</a:t>
            </a:r>
            <a:endParaRPr lang="en-US" sz="2400" dirty="0"/>
          </a:p>
          <a:p>
            <a:pPr marL="342900" indent="-342900" algn="l">
              <a:buFont typeface="Arial"/>
              <a:buChar char="•"/>
            </a:pPr>
            <a:r>
              <a:rPr lang="en-US" sz="2400" dirty="0" smtClean="0"/>
              <a:t>no email/FB/IM</a:t>
            </a:r>
            <a:endParaRPr lang="en-US" sz="2400" dirty="0"/>
          </a:p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be a good person</a:t>
            </a:r>
            <a:endParaRPr lang="en-US" sz="2400" dirty="0"/>
          </a:p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make your mother proud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EAB8-06A5-4674-AF58-2362FC21A007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14400" y="1600200"/>
            <a:ext cx="5410200" cy="2895600"/>
            <a:chOff x="914400" y="1600200"/>
            <a:chExt cx="5410200" cy="2895600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914400" y="1600200"/>
              <a:ext cx="5334000" cy="2743200"/>
            </a:xfrm>
            <a:prstGeom prst="line">
              <a:avLst/>
            </a:prstGeom>
            <a:solidFill>
              <a:schemeClr val="bg1"/>
            </a:solidFill>
            <a:ln w="2540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914400" y="1600200"/>
              <a:ext cx="5410200" cy="2895600"/>
            </a:xfrm>
            <a:prstGeom prst="line">
              <a:avLst/>
            </a:prstGeom>
            <a:solidFill>
              <a:schemeClr val="bg1"/>
            </a:solidFill>
            <a:ln w="2540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90792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Madness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02BFE-7271-4A80-94B1-FD65C6DFD2D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71800" y="7620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Go </a:t>
            </a:r>
            <a:r>
              <a:rPr lang="en-US" dirty="0"/>
              <a:t>to </a:t>
            </a:r>
            <a:r>
              <a:rPr lang="en-US" sz="2800" b="1" dirty="0" err="1">
                <a:solidFill>
                  <a:srgbClr val="FF0000"/>
                </a:solidFill>
              </a:rPr>
              <a:t>shoutkey.com</a:t>
            </a:r>
            <a:r>
              <a:rPr lang="en-US" sz="2800" b="1" dirty="0">
                <a:solidFill>
                  <a:srgbClr val="FF0000"/>
                </a:solidFill>
              </a:rPr>
              <a:t>/pantry</a:t>
            </a:r>
            <a:r>
              <a:rPr lang="en-US" dirty="0"/>
              <a:t> to vote for your favorite </a:t>
            </a:r>
            <a:r>
              <a:rPr lang="en-US" dirty="0" smtClean="0"/>
              <a:t>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37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Awards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131C0-6659-4378-84D7-9E75C1B357D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34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Hall of Fame or Shame?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CEAB8-06A5-4674-AF58-2362FC21A007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47800"/>
            <a:ext cx="4318734" cy="2819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590800"/>
            <a:ext cx="4318000" cy="28671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1066800"/>
            <a:ext cx="3390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Air France 447 crash (2009)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4191000"/>
            <a:ext cx="24500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Airbus A330 cockpit</a:t>
            </a:r>
          </a:p>
          <a:p>
            <a:r>
              <a:rPr lang="en-US" dirty="0" smtClean="0"/>
              <a:t>side stick controller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19600" y="5486400"/>
            <a:ext cx="2351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Boeing 777 cockpit</a:t>
            </a:r>
          </a:p>
          <a:p>
            <a:r>
              <a:rPr lang="en-US" dirty="0" smtClean="0"/>
              <a:t>control yoke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1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Award for Minimalism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458200" cy="5105400"/>
          </a:xfrm>
        </p:spPr>
        <p:txBody>
          <a:bodyPr/>
          <a:lstStyle/>
          <a:p>
            <a:pPr marL="57150" indent="0">
              <a:buNone/>
            </a:pPr>
            <a:r>
              <a:rPr lang="en-US" sz="3200" b="1" dirty="0" smtClean="0"/>
              <a:t>EZ-ICU</a:t>
            </a:r>
          </a:p>
          <a:p>
            <a:pPr marL="57150" indent="0">
              <a:buNone/>
            </a:pPr>
            <a:r>
              <a:rPr lang="en-US" sz="2000" dirty="0" smtClean="0"/>
              <a:t>Robin </a:t>
            </a:r>
            <a:r>
              <a:rPr lang="en-US" sz="2000" dirty="0" err="1" smtClean="0"/>
              <a:t>Beits</a:t>
            </a:r>
            <a:r>
              <a:rPr lang="en-US" sz="2000" dirty="0" smtClean="0"/>
              <a:t>, Franck </a:t>
            </a:r>
            <a:r>
              <a:rPr lang="en-US" sz="2000" dirty="0" err="1" smtClean="0"/>
              <a:t>Dernoncourt</a:t>
            </a:r>
            <a:r>
              <a:rPr lang="en-US" sz="2000" dirty="0" smtClean="0"/>
              <a:t>, Mohammed </a:t>
            </a:r>
            <a:r>
              <a:rPr lang="en-US" sz="2000" dirty="0" err="1" smtClean="0"/>
              <a:t>Ghassemi</a:t>
            </a:r>
            <a:r>
              <a:rPr lang="en-US" sz="2000" dirty="0" smtClean="0"/>
              <a:t>, Kamran Khan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33600"/>
            <a:ext cx="7162800" cy="36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69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Award for Self-Disclosure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458200" cy="5105400"/>
          </a:xfrm>
        </p:spPr>
        <p:txBody>
          <a:bodyPr/>
          <a:lstStyle/>
          <a:p>
            <a:pPr marL="57150" indent="0">
              <a:buNone/>
            </a:pPr>
            <a:r>
              <a:rPr lang="en-US" sz="3200" b="1" dirty="0" err="1" smtClean="0"/>
              <a:t>StudentSearch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2000" dirty="0" smtClean="0"/>
              <a:t>Jessica Chen, Chris </a:t>
            </a:r>
            <a:r>
              <a:rPr lang="en-US" sz="2000" dirty="0" err="1" smtClean="0"/>
              <a:t>Dessonville</a:t>
            </a:r>
            <a:r>
              <a:rPr lang="en-US" sz="2000" dirty="0" smtClean="0"/>
              <a:t>, Tanya Liu, Sarah </a:t>
            </a:r>
            <a:r>
              <a:rPr lang="en-US" sz="2000" dirty="0" err="1" smtClean="0"/>
              <a:t>Scodel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3600"/>
            <a:ext cx="7676444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0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Award for Stretch Population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458200" cy="5105400"/>
          </a:xfrm>
        </p:spPr>
        <p:txBody>
          <a:bodyPr/>
          <a:lstStyle/>
          <a:p>
            <a:pPr marL="57150" indent="0">
              <a:buNone/>
            </a:pPr>
            <a:r>
              <a:rPr lang="en-US" sz="3200" b="1" dirty="0" err="1" smtClean="0"/>
              <a:t>TrueVote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2000" dirty="0" smtClean="0"/>
              <a:t>Ayesha Bose, </a:t>
            </a:r>
            <a:r>
              <a:rPr lang="en-US" sz="2000" dirty="0" err="1" smtClean="0"/>
              <a:t>Harshini</a:t>
            </a:r>
            <a:r>
              <a:rPr lang="en-US" sz="2000" dirty="0" smtClean="0"/>
              <a:t> </a:t>
            </a:r>
            <a:r>
              <a:rPr lang="en-US" sz="2000" dirty="0" err="1" smtClean="0"/>
              <a:t>Jayaram</a:t>
            </a:r>
            <a:r>
              <a:rPr lang="en-US" sz="2000" dirty="0" smtClean="0"/>
              <a:t>, Alvaro Morales, Rachael </a:t>
            </a:r>
            <a:r>
              <a:rPr lang="en-US" sz="2000" dirty="0" err="1" smtClean="0"/>
              <a:t>Naphtal</a:t>
            </a:r>
            <a:endParaRPr lang="en-US" sz="2000" dirty="0"/>
          </a:p>
          <a:p>
            <a:pPr marL="57150" indent="0">
              <a:buNone/>
            </a:pPr>
            <a:endParaRPr lang="en-US" sz="32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2200"/>
            <a:ext cx="7269130" cy="408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0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Award for Creative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458200" cy="5105400"/>
          </a:xfrm>
        </p:spPr>
        <p:txBody>
          <a:bodyPr/>
          <a:lstStyle/>
          <a:p>
            <a:pPr marL="57150" indent="0">
              <a:buNone/>
            </a:pPr>
            <a:r>
              <a:rPr lang="en-US" sz="3200" b="1" dirty="0" err="1" smtClean="0"/>
              <a:t>RocketScienceInk</a:t>
            </a:r>
            <a:endParaRPr lang="en-US" sz="3200" b="1" dirty="0" smtClean="0"/>
          </a:p>
          <a:p>
            <a:pPr marL="57150" indent="0">
              <a:buNone/>
            </a:pPr>
            <a:r>
              <a:rPr lang="en-US" sz="2000" dirty="0" err="1" smtClean="0"/>
              <a:t>Gao</a:t>
            </a:r>
            <a:r>
              <a:rPr lang="en-US" sz="2000" dirty="0" smtClean="0"/>
              <a:t> </a:t>
            </a:r>
            <a:r>
              <a:rPr lang="en-US" sz="2000" dirty="0" err="1" smtClean="0"/>
              <a:t>Guangyan</a:t>
            </a:r>
            <a:r>
              <a:rPr lang="en-US" sz="2000" dirty="0" smtClean="0"/>
              <a:t>, </a:t>
            </a:r>
            <a:r>
              <a:rPr lang="en-US" sz="2000" dirty="0" err="1" smtClean="0"/>
              <a:t>Ronnachai</a:t>
            </a:r>
            <a:r>
              <a:rPr lang="en-US" sz="2000" dirty="0" smtClean="0"/>
              <a:t> </a:t>
            </a:r>
            <a:r>
              <a:rPr lang="en-US" sz="2000" dirty="0" err="1" smtClean="0"/>
              <a:t>Jaroen</a:t>
            </a:r>
            <a:r>
              <a:rPr lang="en-US" sz="2000" dirty="0" err="1" smtClean="0"/>
              <a:t>sri</a:t>
            </a:r>
            <a:r>
              <a:rPr lang="en-US" sz="2000" dirty="0" smtClean="0"/>
              <a:t>, Kevin Wong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0100"/>
            <a:ext cx="76200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0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Award for Selection &amp;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458200" cy="5105400"/>
          </a:xfrm>
        </p:spPr>
        <p:txBody>
          <a:bodyPr/>
          <a:lstStyle/>
          <a:p>
            <a:pPr marL="57150" indent="0">
              <a:buNone/>
            </a:pPr>
            <a:r>
              <a:rPr lang="en-US" sz="3200" b="1" dirty="0" err="1" smtClean="0"/>
              <a:t>CheckMark</a:t>
            </a:r>
            <a:endParaRPr lang="en-US" sz="3200" b="1" dirty="0" smtClean="0"/>
          </a:p>
          <a:p>
            <a:pPr marL="57150" indent="0">
              <a:buNone/>
            </a:pPr>
            <a:r>
              <a:rPr lang="en-US" sz="2000" dirty="0" smtClean="0"/>
              <a:t>Marcus Lowe, Elisa </a:t>
            </a:r>
            <a:r>
              <a:rPr lang="en-US" sz="2000" dirty="0" err="1" smtClean="0"/>
              <a:t>Castaner</a:t>
            </a:r>
            <a:r>
              <a:rPr lang="en-US" sz="2000" dirty="0" smtClean="0"/>
              <a:t>, Evan Marshall, Danielle Olson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09800"/>
            <a:ext cx="367976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0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Award for Multimedia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458200" cy="5105400"/>
          </a:xfrm>
        </p:spPr>
        <p:txBody>
          <a:bodyPr/>
          <a:lstStyle/>
          <a:p>
            <a:pPr marL="57150" indent="0">
              <a:buNone/>
            </a:pPr>
            <a:r>
              <a:rPr lang="en-US" sz="3200" b="1" dirty="0" smtClean="0"/>
              <a:t>Pitch Perfect</a:t>
            </a:r>
          </a:p>
          <a:p>
            <a:pPr marL="57150" indent="0">
              <a:buNone/>
            </a:pPr>
            <a:r>
              <a:rPr lang="en-US" sz="2000" dirty="0" err="1" smtClean="0"/>
              <a:t>Ge</a:t>
            </a:r>
            <a:r>
              <a:rPr lang="en-US" sz="2000" dirty="0" smtClean="0"/>
              <a:t> (Jackie) Chen, Irene Chen, </a:t>
            </a:r>
            <a:r>
              <a:rPr lang="en-US" sz="2000" dirty="0" err="1" smtClean="0"/>
              <a:t>Jiashan</a:t>
            </a:r>
            <a:r>
              <a:rPr lang="en-US" sz="2000" dirty="0" smtClean="0"/>
              <a:t> (Susan) Liang</a:t>
            </a:r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219200" y="2133600"/>
            <a:ext cx="5956300" cy="4546600"/>
            <a:chOff x="1219200" y="2133600"/>
            <a:chExt cx="5956300" cy="45466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8900" y="2209800"/>
              <a:ext cx="3276600" cy="41148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200" y="2133600"/>
              <a:ext cx="2770584" cy="454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490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Award for Assistive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458200" cy="5105400"/>
          </a:xfrm>
        </p:spPr>
        <p:txBody>
          <a:bodyPr/>
          <a:lstStyle/>
          <a:p>
            <a:pPr marL="57150" indent="0">
              <a:buNone/>
            </a:pPr>
            <a:r>
              <a:rPr lang="en-US" sz="3200" b="1" dirty="0" err="1" smtClean="0"/>
              <a:t>Refocus.io</a:t>
            </a:r>
            <a:endParaRPr lang="en-US" sz="3200" b="1" dirty="0" smtClean="0"/>
          </a:p>
          <a:p>
            <a:pPr marL="57150" indent="0">
              <a:buNone/>
            </a:pPr>
            <a:r>
              <a:rPr lang="en-US" sz="2000" dirty="0" err="1" smtClean="0"/>
              <a:t>Anvisha</a:t>
            </a:r>
            <a:r>
              <a:rPr lang="en-US" sz="2000" dirty="0" smtClean="0"/>
              <a:t> </a:t>
            </a:r>
            <a:r>
              <a:rPr lang="en-US" sz="2000" dirty="0" err="1" smtClean="0"/>
              <a:t>Pai</a:t>
            </a:r>
            <a:r>
              <a:rPr lang="en-US" sz="2000" dirty="0" smtClean="0"/>
              <a:t>, Kai Liao, Jake </a:t>
            </a:r>
            <a:r>
              <a:rPr lang="en-US" sz="2000" dirty="0" err="1" smtClean="0"/>
              <a:t>Bograd</a:t>
            </a:r>
            <a:r>
              <a:rPr lang="en-US" sz="2000" dirty="0" smtClean="0"/>
              <a:t>-Denton, Max </a:t>
            </a:r>
            <a:r>
              <a:rPr lang="en-US" sz="2000" dirty="0" err="1" smtClean="0"/>
              <a:t>Kolysh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362200"/>
            <a:ext cx="6858000" cy="38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0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People’s Choice Award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458200" cy="5105400"/>
          </a:xfrm>
        </p:spPr>
        <p:txBody>
          <a:bodyPr/>
          <a:lstStyle/>
          <a:p>
            <a:pPr marL="57150" indent="0">
              <a:buNone/>
            </a:pPr>
            <a:r>
              <a:rPr lang="en-US" sz="3200" b="1" dirty="0" smtClean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72490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</a:t>
            </a:r>
            <a:r>
              <a:rPr lang="en-US" dirty="0" smtClean="0"/>
              <a:t>Next: Courses</a:t>
            </a:r>
            <a:endParaRPr lang="en-US" dirty="0"/>
          </a:p>
        </p:txBody>
      </p:sp>
      <p:sp>
        <p:nvSpPr>
          <p:cNvPr id="52227" name="Text Placeholder 7"/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8458200" cy="5105400"/>
          </a:xfrm>
        </p:spPr>
        <p:txBody>
          <a:bodyPr/>
          <a:lstStyle/>
          <a:p>
            <a:endParaRPr lang="en-US" sz="2200" dirty="0" smtClean="0"/>
          </a:p>
          <a:p>
            <a:r>
              <a:rPr lang="en-US" sz="2200" dirty="0" smtClean="0"/>
              <a:t>6.835 </a:t>
            </a:r>
            <a:r>
              <a:rPr lang="en-US" sz="2200" dirty="0"/>
              <a:t>Intelligent Multimodal Interfaces</a:t>
            </a:r>
          </a:p>
          <a:p>
            <a:r>
              <a:rPr lang="en-US" sz="2200" dirty="0"/>
              <a:t>6.079 Engineering Innovation and Design</a:t>
            </a:r>
          </a:p>
          <a:p>
            <a:r>
              <a:rPr lang="en-US" sz="2200" dirty="0"/>
              <a:t>16.470J Statistical Methods in Experimental Design</a:t>
            </a:r>
          </a:p>
          <a:p>
            <a:pPr lvl="1"/>
            <a:endParaRPr lang="en-US" sz="1800" dirty="0" smtClean="0"/>
          </a:p>
          <a:p>
            <a:r>
              <a:rPr lang="en-US" sz="2200" dirty="0" smtClean="0"/>
              <a:t>6.470 </a:t>
            </a:r>
            <a:r>
              <a:rPr lang="en-US" sz="2200" dirty="0"/>
              <a:t>IAP Web Programming </a:t>
            </a:r>
            <a:r>
              <a:rPr lang="en-US" sz="2200" dirty="0" smtClean="0"/>
              <a:t>Contest</a:t>
            </a:r>
          </a:p>
          <a:p>
            <a:r>
              <a:rPr lang="en-US" sz="2200" dirty="0" smtClean="0"/>
              <a:t>6.570 IAP Mobile Programming Contest</a:t>
            </a:r>
            <a:endParaRPr lang="en-US" sz="2200" dirty="0"/>
          </a:p>
          <a:p>
            <a:pPr lvl="1"/>
            <a:endParaRPr lang="en-US" sz="1800" dirty="0" smtClean="0"/>
          </a:p>
          <a:p>
            <a:r>
              <a:rPr lang="en-US" sz="2200" dirty="0" smtClean="0"/>
              <a:t>MAS.672 New Paradigms for HCI</a:t>
            </a:r>
          </a:p>
          <a:p>
            <a:r>
              <a:rPr lang="en-US" sz="2200" dirty="0" smtClean="0"/>
              <a:t>MAS.834 Tangible Interfaces</a:t>
            </a:r>
          </a:p>
          <a:p>
            <a:r>
              <a:rPr lang="en-US" sz="2200" dirty="0" smtClean="0"/>
              <a:t>MAS.630 Affective Computing</a:t>
            </a:r>
          </a:p>
          <a:p>
            <a:r>
              <a:rPr lang="en-US" sz="2200" dirty="0" smtClean="0"/>
              <a:t>MAS.712 Creative </a:t>
            </a:r>
            <a:r>
              <a:rPr lang="en-US" sz="2200" smtClean="0"/>
              <a:t>Learning Technologies</a:t>
            </a:r>
            <a:endParaRPr lang="en-US" sz="2200" dirty="0" smtClean="0"/>
          </a:p>
          <a:p>
            <a:r>
              <a:rPr lang="en-US" sz="2200" dirty="0" smtClean="0"/>
              <a:t>...and many other Media </a:t>
            </a:r>
            <a:r>
              <a:rPr lang="en-US" sz="2200" dirty="0"/>
              <a:t>Lab </a:t>
            </a:r>
            <a:r>
              <a:rPr lang="en-US" sz="2200" dirty="0" smtClean="0"/>
              <a:t>courses</a:t>
            </a:r>
            <a:endParaRPr lang="en-US" dirty="0"/>
          </a:p>
        </p:txBody>
      </p:sp>
      <p:sp>
        <p:nvSpPr>
          <p:cNvPr id="5222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Arial" charset="0"/>
              </a:rPr>
              <a:t>Spring 2013</a:t>
            </a:r>
            <a:endParaRPr lang="en-US">
              <a:ea typeface="Arial" charset="0"/>
            </a:endParaRPr>
          </a:p>
        </p:txBody>
      </p:sp>
      <p:sp>
        <p:nvSpPr>
          <p:cNvPr id="5222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Arial" charset="0"/>
              </a:rPr>
              <a:t>6.813/6.831 User Interface Design and Implementation</a:t>
            </a:r>
          </a:p>
        </p:txBody>
      </p:sp>
      <p:sp>
        <p:nvSpPr>
          <p:cNvPr id="522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5080B11-9FC9-264A-AA82-B90377A1F17B}" type="slidenum">
              <a:rPr lang="en-US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69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alphaModFix/>
          </a:blip>
          <a:srcRect l="3347" t="-18154" r="24349" b="945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MIT HCI Landscape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E565E5-4DD3-43BE-8469-BF33754326E0}" type="slidenum">
              <a:rPr lang="en-US"/>
              <a:pPr>
                <a:defRPr/>
              </a:pPr>
              <a:t>29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alphaModFix amt="30000"/>
          </a:blip>
          <a:srcRect l="3347" t="-18154" r="24349" b="945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644" y="1460840"/>
            <a:ext cx="2517732" cy="1828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68" y="2611273"/>
            <a:ext cx="911385" cy="91138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581400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1924" y="3856309"/>
            <a:ext cx="914400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07" y="5142040"/>
            <a:ext cx="914400" cy="914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7753" y="5184153"/>
            <a:ext cx="914400" cy="914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2370" y="4913204"/>
            <a:ext cx="914400" cy="914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8054" y="4496670"/>
            <a:ext cx="914400" cy="914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5337" y="3425242"/>
            <a:ext cx="914400" cy="914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601" y="1514497"/>
            <a:ext cx="914400" cy="9144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4575" y="1467671"/>
            <a:ext cx="2438401" cy="1828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0708" y="1462855"/>
            <a:ext cx="914400" cy="9144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98691" y="2729997"/>
            <a:ext cx="914400" cy="914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46635" y="3476725"/>
            <a:ext cx="843604" cy="84360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66912" y="3673253"/>
            <a:ext cx="914400" cy="914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47705" y="3856565"/>
            <a:ext cx="914400" cy="914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61557" y="5146846"/>
            <a:ext cx="914400" cy="914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99640" y="5191198"/>
            <a:ext cx="914400" cy="9144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72593" y="4948757"/>
            <a:ext cx="914400" cy="9144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62805" y="4495800"/>
            <a:ext cx="918995" cy="91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2400" y="3877945"/>
            <a:ext cx="838200" cy="998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/>
          <a:srcRect l="15100" t="4719" r="16057" b="13421"/>
          <a:stretch/>
        </p:blipFill>
        <p:spPr>
          <a:xfrm>
            <a:off x="5841378" y="5562600"/>
            <a:ext cx="864222" cy="10276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3000" y="762000"/>
            <a:ext cx="5744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your next UROP, Super-UROP, AUP, or </a:t>
            </a:r>
            <a:r>
              <a:rPr lang="en-US" dirty="0" err="1" smtClean="0"/>
              <a:t>MEng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752600" y="5918200"/>
            <a:ext cx="863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90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Topics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Course recap</a:t>
            </a:r>
          </a:p>
          <a:p>
            <a:r>
              <a:rPr lang="en-US" dirty="0" smtClean="0"/>
              <a:t>Group project madness</a:t>
            </a:r>
            <a:endParaRPr lang="en-US" dirty="0"/>
          </a:p>
          <a:p>
            <a:r>
              <a:rPr lang="en-US" dirty="0"/>
              <a:t>What to do next</a:t>
            </a:r>
          </a:p>
        </p:txBody>
      </p:sp>
      <p:sp>
        <p:nvSpPr>
          <p:cNvPr id="2150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Arial" charset="0"/>
              </a:rPr>
              <a:t>Spring 2013</a:t>
            </a:r>
            <a:endParaRPr lang="en-US">
              <a:ea typeface="Arial" charset="0"/>
            </a:endParaRPr>
          </a:p>
        </p:txBody>
      </p:sp>
      <p:sp>
        <p:nvSpPr>
          <p:cNvPr id="2150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Arial" charset="0"/>
              </a:rPr>
              <a:t>6.813/6.831 User Interface Design and Implementation</a:t>
            </a:r>
          </a:p>
        </p:txBody>
      </p:sp>
      <p:sp>
        <p:nvSpPr>
          <p:cNvPr id="215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A211CC6-EDDD-7541-9A67-DC58BA4289F8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94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Grad Schools in HCI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MIT</a:t>
            </a:r>
          </a:p>
          <a:p>
            <a:pPr lvl="1"/>
            <a:r>
              <a:rPr lang="en-US" sz="1600" dirty="0" smtClean="0"/>
              <a:t>EECS or Media Lab</a:t>
            </a:r>
          </a:p>
          <a:p>
            <a:r>
              <a:rPr lang="en-US" sz="2000" dirty="0" smtClean="0"/>
              <a:t>CMU</a:t>
            </a:r>
          </a:p>
          <a:p>
            <a:pPr lvl="1"/>
            <a:r>
              <a:rPr lang="en-US" sz="1600" dirty="0" smtClean="0"/>
              <a:t>HCII or CSD</a:t>
            </a:r>
          </a:p>
          <a:p>
            <a:r>
              <a:rPr lang="en-US" sz="2000" dirty="0" smtClean="0"/>
              <a:t>Stanford</a:t>
            </a:r>
          </a:p>
          <a:p>
            <a:r>
              <a:rPr lang="en-US" sz="2000" dirty="0" smtClean="0"/>
              <a:t>Berkeley</a:t>
            </a:r>
          </a:p>
          <a:p>
            <a:r>
              <a:rPr lang="en-US" sz="2000" dirty="0" smtClean="0"/>
              <a:t>UW </a:t>
            </a:r>
          </a:p>
          <a:p>
            <a:pPr lvl="1"/>
            <a:r>
              <a:rPr lang="en-US" sz="1600" dirty="0" smtClean="0"/>
              <a:t>CSE or </a:t>
            </a:r>
            <a:r>
              <a:rPr lang="en-US" sz="1600" dirty="0" err="1" smtClean="0"/>
              <a:t>iSchool</a:t>
            </a:r>
            <a:endParaRPr lang="en-US" sz="1600" dirty="0" smtClean="0"/>
          </a:p>
          <a:p>
            <a:r>
              <a:rPr lang="en-US" sz="2000" dirty="0" smtClean="0"/>
              <a:t>Northwestern</a:t>
            </a:r>
          </a:p>
          <a:p>
            <a:pPr lvl="1"/>
            <a:r>
              <a:rPr lang="en-US" sz="1600" dirty="0" smtClean="0"/>
              <a:t>EECS or TSB</a:t>
            </a:r>
          </a:p>
          <a:p>
            <a:pPr lvl="1"/>
            <a:endParaRPr lang="en-US" sz="1600" dirty="0"/>
          </a:p>
          <a:p>
            <a:r>
              <a:rPr lang="en-US" sz="2000" dirty="0" smtClean="0"/>
              <a:t>plus Maryland, Georgia Tech, Illinois, Cornell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5F683-D6B1-41F4-BD57-49C8073962A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2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Thoughts</a:t>
            </a:r>
          </a:p>
        </p:txBody>
      </p:sp>
      <p:sp>
        <p:nvSpPr>
          <p:cNvPr id="54275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Not just human-</a:t>
            </a:r>
            <a:r>
              <a:rPr lang="en-US" sz="2400" b="1"/>
              <a:t>computer</a:t>
            </a:r>
            <a:r>
              <a:rPr lang="en-US" sz="2400"/>
              <a:t> interaction</a:t>
            </a:r>
          </a:p>
          <a:p>
            <a:pPr lvl="1"/>
            <a:r>
              <a:rPr lang="en-US" sz="2000"/>
              <a:t>Any artifact or system with human users has a user interface</a:t>
            </a:r>
          </a:p>
          <a:p>
            <a:r>
              <a:rPr lang="en-US" sz="2400"/>
              <a:t>We’re all users</a:t>
            </a:r>
          </a:p>
          <a:p>
            <a:pPr lvl="1"/>
            <a:r>
              <a:rPr lang="en-US" sz="2000"/>
              <a:t>Have respect and compassion for the people you design for</a:t>
            </a:r>
          </a:p>
          <a:p>
            <a:pPr lvl="1"/>
            <a:r>
              <a:rPr lang="en-US" sz="2000"/>
              <a:t>Treat them as you want other designers to treat you</a:t>
            </a:r>
          </a:p>
          <a:p>
            <a:r>
              <a:rPr lang="en-US" sz="2400"/>
              <a:t>Consider tradeoffs</a:t>
            </a:r>
          </a:p>
          <a:p>
            <a:pPr lvl="1"/>
            <a:r>
              <a:rPr lang="en-US" sz="2000"/>
              <a:t>Usability is rarely the only consideration</a:t>
            </a:r>
          </a:p>
          <a:p>
            <a:r>
              <a:rPr lang="en-US" sz="2400"/>
              <a:t>Make the world better for all of us</a:t>
            </a:r>
          </a:p>
        </p:txBody>
      </p:sp>
      <p:sp>
        <p:nvSpPr>
          <p:cNvPr id="5427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Arial" charset="0"/>
              </a:rPr>
              <a:t>Spring 2013</a:t>
            </a:r>
            <a:endParaRPr lang="en-US">
              <a:ea typeface="Arial" charset="0"/>
            </a:endParaRPr>
          </a:p>
        </p:txBody>
      </p:sp>
      <p:sp>
        <p:nvSpPr>
          <p:cNvPr id="5427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Arial" charset="0"/>
              </a:rPr>
              <a:t>6.813/6.831 User Interface Design and Implementation</a:t>
            </a:r>
          </a:p>
        </p:txBody>
      </p:sp>
      <p:sp>
        <p:nvSpPr>
          <p:cNvPr id="542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58EE05A-EE2E-704B-9ED9-9574DF79C4AA}" type="slidenum">
              <a:rPr lang="en-US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03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...And </a:t>
            </a:r>
            <a:r>
              <a:rPr lang="en-US" dirty="0" smtClean="0"/>
              <a:t>Please Evaluate Your Courses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b="1" dirty="0" smtClean="0"/>
              <a:t>http</a:t>
            </a:r>
            <a:r>
              <a:rPr lang="en-US" sz="3200" b="1" dirty="0"/>
              <a:t>://</a:t>
            </a:r>
            <a:r>
              <a:rPr lang="en-US" sz="3200" b="1" dirty="0" err="1"/>
              <a:t>web.mit.edu</a:t>
            </a:r>
            <a:r>
              <a:rPr lang="en-US" sz="3200" b="1" dirty="0"/>
              <a:t>/</a:t>
            </a:r>
            <a:r>
              <a:rPr lang="en-US" sz="3200" b="1" dirty="0" err="1" smtClean="0"/>
              <a:t>subjectevaluation</a:t>
            </a:r>
            <a:endParaRPr lang="en-US" sz="2400" b="1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Evaluations close on Monday at 9 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6.813/6.831 User Interface Design and Implementation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3C87-60DA-48BB-AE3C-B67AEA40402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30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User Interfaces Are Hard to Design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You are not the user</a:t>
            </a:r>
          </a:p>
          <a:p>
            <a:pPr lvl="1" eaLnBrk="1" hangingPunct="1"/>
            <a:r>
              <a:rPr lang="en-US"/>
              <a:t>Most software engineering is about communicating with other programmers</a:t>
            </a:r>
          </a:p>
          <a:p>
            <a:pPr lvl="1" eaLnBrk="1" hangingPunct="1"/>
            <a:r>
              <a:rPr lang="en-US"/>
              <a:t>UI is about communicating with users</a:t>
            </a:r>
          </a:p>
          <a:p>
            <a:pPr eaLnBrk="1" hangingPunct="1"/>
            <a:r>
              <a:rPr lang="en-US"/>
              <a:t>The user is always right</a:t>
            </a:r>
          </a:p>
          <a:p>
            <a:pPr lvl="1" eaLnBrk="1" hangingPunct="1"/>
            <a:r>
              <a:rPr lang="en-US"/>
              <a:t>Consistent problems are the system’s fault</a:t>
            </a:r>
          </a:p>
          <a:p>
            <a:pPr eaLnBrk="1" hangingPunct="1"/>
            <a:r>
              <a:rPr lang="en-US"/>
              <a:t>…but the user is not always right</a:t>
            </a:r>
          </a:p>
          <a:p>
            <a:pPr lvl="1" eaLnBrk="1" hangingPunct="1"/>
            <a:r>
              <a:rPr lang="en-US"/>
              <a:t>Users aren’t designers</a:t>
            </a:r>
          </a:p>
          <a:p>
            <a:pPr eaLnBrk="1" hangingPunct="1"/>
            <a:endParaRPr lang="en-US"/>
          </a:p>
        </p:txBody>
      </p:sp>
      <p:sp>
        <p:nvSpPr>
          <p:cNvPr id="2355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Arial" charset="0"/>
              </a:rPr>
              <a:t>Spring 2013</a:t>
            </a:r>
            <a:endParaRPr lang="en-US">
              <a:ea typeface="Arial" charset="0"/>
            </a:endParaRPr>
          </a:p>
        </p:txBody>
      </p:sp>
      <p:sp>
        <p:nvSpPr>
          <p:cNvPr id="2355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Arial" charset="0"/>
              </a:rPr>
              <a:t>6.813/6.831 User Interface Design and Implementation</a:t>
            </a:r>
          </a:p>
        </p:txBody>
      </p:sp>
      <p:sp>
        <p:nvSpPr>
          <p:cNvPr id="235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CF82237-8CB2-524C-8A2B-586B26057448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3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Design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UI development is an iterative process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b="1" dirty="0"/>
              <a:t>Any</a:t>
            </a:r>
            <a:r>
              <a:rPr lang="en-US" dirty="0"/>
              <a:t> risky design problem (UI or not) </a:t>
            </a:r>
            <a:r>
              <a:rPr lang="en-US" dirty="0" smtClean="0"/>
              <a:t>should be </a:t>
            </a:r>
            <a:r>
              <a:rPr lang="en-US" dirty="0"/>
              <a:t>approached iteratively</a:t>
            </a:r>
            <a:endParaRPr lang="en-US" sz="2400" dirty="0"/>
          </a:p>
        </p:txBody>
      </p:sp>
      <p:sp>
        <p:nvSpPr>
          <p:cNvPr id="2560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Arial" charset="0"/>
              </a:rPr>
              <a:t>Spring 2013</a:t>
            </a:r>
            <a:endParaRPr lang="en-US">
              <a:ea typeface="Arial" charset="0"/>
            </a:endParaRPr>
          </a:p>
        </p:txBody>
      </p:sp>
      <p:sp>
        <p:nvSpPr>
          <p:cNvPr id="2560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Arial" charset="0"/>
              </a:rPr>
              <a:t>6.813/6.831 User Interface Design and Implementation</a:t>
            </a:r>
          </a:p>
        </p:txBody>
      </p:sp>
      <p:sp>
        <p:nvSpPr>
          <p:cNvPr id="256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AA1CE5-EE88-F54F-9E97-B9B7DDA4D32F}" type="slidenum">
              <a:rPr lang="en-US"/>
              <a:pPr/>
              <a:t>5</a:t>
            </a:fld>
            <a:endParaRPr lang="en-US"/>
          </a:p>
        </p:txBody>
      </p:sp>
      <p:sp>
        <p:nvSpPr>
          <p:cNvPr id="25607" name="Text Box 4"/>
          <p:cNvSpPr txBox="1">
            <a:spLocks noChangeArrowheads="1"/>
          </p:cNvSpPr>
          <p:nvPr/>
        </p:nvSpPr>
        <p:spPr bwMode="auto">
          <a:xfrm>
            <a:off x="3505200" y="2132012"/>
            <a:ext cx="128428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r>
              <a:rPr lang="en-US" sz="2400"/>
              <a:t>Design </a:t>
            </a:r>
          </a:p>
        </p:txBody>
      </p:sp>
      <p:sp>
        <p:nvSpPr>
          <p:cNvPr id="25608" name="Text Box 5"/>
          <p:cNvSpPr txBox="1">
            <a:spLocks noChangeArrowheads="1"/>
          </p:cNvSpPr>
          <p:nvPr/>
        </p:nvSpPr>
        <p:spPr bwMode="auto">
          <a:xfrm>
            <a:off x="4495800" y="3351212"/>
            <a:ext cx="17081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r>
              <a:rPr lang="en-US" sz="2400"/>
              <a:t>Implement</a:t>
            </a:r>
          </a:p>
        </p:txBody>
      </p:sp>
      <p:sp>
        <p:nvSpPr>
          <p:cNvPr id="25609" name="Text Box 6"/>
          <p:cNvSpPr txBox="1">
            <a:spLocks noChangeArrowheads="1"/>
          </p:cNvSpPr>
          <p:nvPr/>
        </p:nvSpPr>
        <p:spPr bwMode="auto">
          <a:xfrm>
            <a:off x="2286000" y="3351212"/>
            <a:ext cx="143827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r>
              <a:rPr lang="en-US" sz="2400"/>
              <a:t>Evaluate</a:t>
            </a:r>
          </a:p>
        </p:txBody>
      </p:sp>
      <p:cxnSp>
        <p:nvCxnSpPr>
          <p:cNvPr id="25610" name="AutoShape 7"/>
          <p:cNvCxnSpPr>
            <a:cxnSpLocks noChangeShapeType="1"/>
            <a:stCxn id="25609" idx="0"/>
            <a:endCxn id="25607" idx="1"/>
          </p:cNvCxnSpPr>
          <p:nvPr/>
        </p:nvCxnSpPr>
        <p:spPr bwMode="auto">
          <a:xfrm rot="-5400000">
            <a:off x="2759869" y="2605881"/>
            <a:ext cx="990600" cy="500062"/>
          </a:xfrm>
          <a:prstGeom prst="curvedConnector2">
            <a:avLst/>
          </a:prstGeom>
          <a:noFill/>
          <a:ln w="76200" cap="sq">
            <a:solidFill>
              <a:schemeClr val="accent1"/>
            </a:solidFill>
            <a:round/>
            <a:headEnd type="none" w="sm" len="sm"/>
            <a:tailEnd type="triangle" w="med" len="med"/>
          </a:ln>
        </p:spPr>
      </p:cxnSp>
      <p:cxnSp>
        <p:nvCxnSpPr>
          <p:cNvPr id="25611" name="AutoShape 8"/>
          <p:cNvCxnSpPr>
            <a:cxnSpLocks noChangeShapeType="1"/>
            <a:stCxn id="25607" idx="3"/>
            <a:endCxn id="25608" idx="0"/>
          </p:cNvCxnSpPr>
          <p:nvPr/>
        </p:nvCxnSpPr>
        <p:spPr bwMode="auto">
          <a:xfrm>
            <a:off x="4789488" y="2360612"/>
            <a:ext cx="560387" cy="990600"/>
          </a:xfrm>
          <a:prstGeom prst="curvedConnector2">
            <a:avLst/>
          </a:prstGeom>
          <a:noFill/>
          <a:ln w="76200" cap="sq">
            <a:solidFill>
              <a:schemeClr val="accent1"/>
            </a:solidFill>
            <a:round/>
            <a:headEnd type="none" w="sm" len="sm"/>
            <a:tailEnd type="triangle" w="med" len="med"/>
          </a:ln>
        </p:spPr>
      </p:cxnSp>
      <p:cxnSp>
        <p:nvCxnSpPr>
          <p:cNvPr id="25612" name="AutoShape 9"/>
          <p:cNvCxnSpPr>
            <a:cxnSpLocks noChangeShapeType="1"/>
            <a:stCxn id="25608" idx="2"/>
            <a:endCxn id="25609" idx="2"/>
          </p:cNvCxnSpPr>
          <p:nvPr/>
        </p:nvCxnSpPr>
        <p:spPr bwMode="auto">
          <a:xfrm rot="5400000">
            <a:off x="4176713" y="2636837"/>
            <a:ext cx="1588" cy="2344737"/>
          </a:xfrm>
          <a:prstGeom prst="curvedConnector3">
            <a:avLst>
              <a:gd name="adj1" fmla="val 35900014"/>
            </a:avLst>
          </a:prstGeom>
          <a:noFill/>
          <a:ln w="76200" cap="sq">
            <a:solidFill>
              <a:schemeClr val="accent1"/>
            </a:solidFill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183431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Spiral Model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Use throw-away prototypes and cheap evaluation for early iterations</a:t>
            </a:r>
          </a:p>
        </p:txBody>
      </p:sp>
      <p:sp>
        <p:nvSpPr>
          <p:cNvPr id="2765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Arial" charset="0"/>
              </a:rPr>
              <a:t>Spring 2013</a:t>
            </a:r>
            <a:endParaRPr lang="en-US">
              <a:ea typeface="Arial" charset="0"/>
            </a:endParaRPr>
          </a:p>
        </p:txBody>
      </p:sp>
      <p:sp>
        <p:nvSpPr>
          <p:cNvPr id="2765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Arial" charset="0"/>
              </a:rPr>
              <a:t>6.813/6.831 User Interface Design and Implementation</a:t>
            </a:r>
          </a:p>
        </p:txBody>
      </p:sp>
      <p:sp>
        <p:nvSpPr>
          <p:cNvPr id="276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A3F964B-FC24-7B4D-8AB3-F3F1610CCCF1}" type="slidenum">
              <a:rPr lang="en-US"/>
              <a:pPr/>
              <a:t>6</a:t>
            </a:fld>
            <a:endParaRPr lang="en-US"/>
          </a:p>
        </p:txBody>
      </p:sp>
      <p:sp>
        <p:nvSpPr>
          <p:cNvPr id="27655" name="Text Box 4"/>
          <p:cNvSpPr txBox="1">
            <a:spLocks noChangeArrowheads="1"/>
          </p:cNvSpPr>
          <p:nvPr/>
        </p:nvSpPr>
        <p:spPr bwMode="auto">
          <a:xfrm>
            <a:off x="3352800" y="2244725"/>
            <a:ext cx="1649413" cy="5794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r>
              <a:rPr lang="en-US"/>
              <a:t>Design </a:t>
            </a:r>
          </a:p>
        </p:txBody>
      </p:sp>
      <p:sp>
        <p:nvSpPr>
          <p:cNvPr id="27656" name="Text Box 5"/>
          <p:cNvSpPr txBox="1">
            <a:spLocks noChangeArrowheads="1"/>
          </p:cNvSpPr>
          <p:nvPr/>
        </p:nvSpPr>
        <p:spPr bwMode="auto">
          <a:xfrm>
            <a:off x="4652963" y="4678363"/>
            <a:ext cx="2214562" cy="5794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r>
              <a:rPr lang="en-US"/>
              <a:t>Implement</a:t>
            </a:r>
          </a:p>
        </p:txBody>
      </p:sp>
      <p:sp>
        <p:nvSpPr>
          <p:cNvPr id="27657" name="Text Box 6"/>
          <p:cNvSpPr txBox="1">
            <a:spLocks noChangeArrowheads="1"/>
          </p:cNvSpPr>
          <p:nvPr/>
        </p:nvSpPr>
        <p:spPr bwMode="auto">
          <a:xfrm>
            <a:off x="1524000" y="4678363"/>
            <a:ext cx="1852613" cy="5794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  <a:spAutoFit/>
          </a:bodyPr>
          <a:lstStyle/>
          <a:p>
            <a:r>
              <a:rPr lang="en-US"/>
              <a:t>Evaluate</a:t>
            </a:r>
          </a:p>
        </p:txBody>
      </p:sp>
      <p:sp>
        <p:nvSpPr>
          <p:cNvPr id="27658" name="Line 7"/>
          <p:cNvSpPr>
            <a:spLocks noChangeShapeType="1"/>
          </p:cNvSpPr>
          <p:nvPr/>
        </p:nvSpPr>
        <p:spPr bwMode="auto">
          <a:xfrm>
            <a:off x="4044950" y="2803525"/>
            <a:ext cx="0" cy="9620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9" name="Line 8"/>
          <p:cNvSpPr>
            <a:spLocks noChangeShapeType="1"/>
          </p:cNvSpPr>
          <p:nvPr/>
        </p:nvSpPr>
        <p:spPr bwMode="auto">
          <a:xfrm flipH="1">
            <a:off x="2978150" y="3765550"/>
            <a:ext cx="1066800" cy="86201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0" name="Line 9"/>
          <p:cNvSpPr>
            <a:spLocks noChangeShapeType="1"/>
          </p:cNvSpPr>
          <p:nvPr/>
        </p:nvSpPr>
        <p:spPr bwMode="auto">
          <a:xfrm>
            <a:off x="4044950" y="3765550"/>
            <a:ext cx="1068388" cy="81121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Ctr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61" name="Freeform 10"/>
          <p:cNvSpPr>
            <a:spLocks/>
          </p:cNvSpPr>
          <p:nvPr/>
        </p:nvSpPr>
        <p:spPr bwMode="auto">
          <a:xfrm>
            <a:off x="3067050" y="2895600"/>
            <a:ext cx="1905000" cy="1927225"/>
          </a:xfrm>
          <a:custGeom>
            <a:avLst/>
            <a:gdLst>
              <a:gd name="T0" fmla="*/ 2147483647 w 2056"/>
              <a:gd name="T1" fmla="*/ 2147483647 h 1824"/>
              <a:gd name="T2" fmla="*/ 2147483647 w 2056"/>
              <a:gd name="T3" fmla="*/ 2147483647 h 1824"/>
              <a:gd name="T4" fmla="*/ 2147483647 w 2056"/>
              <a:gd name="T5" fmla="*/ 2147483647 h 1824"/>
              <a:gd name="T6" fmla="*/ 2147483647 w 2056"/>
              <a:gd name="T7" fmla="*/ 2147483647 h 1824"/>
              <a:gd name="T8" fmla="*/ 2147483647 w 2056"/>
              <a:gd name="T9" fmla="*/ 2147483647 h 1824"/>
              <a:gd name="T10" fmla="*/ 2147483647 w 2056"/>
              <a:gd name="T11" fmla="*/ 2147483647 h 1824"/>
              <a:gd name="T12" fmla="*/ 2147483647 w 2056"/>
              <a:gd name="T13" fmla="*/ 2147483647 h 1824"/>
              <a:gd name="T14" fmla="*/ 2147483647 w 2056"/>
              <a:gd name="T15" fmla="*/ 2147483647 h 1824"/>
              <a:gd name="T16" fmla="*/ 2147483647 w 2056"/>
              <a:gd name="T17" fmla="*/ 2147483647 h 1824"/>
              <a:gd name="T18" fmla="*/ 2147483647 w 2056"/>
              <a:gd name="T19" fmla="*/ 2147483647 h 1824"/>
              <a:gd name="T20" fmla="*/ 2147483647 w 2056"/>
              <a:gd name="T21" fmla="*/ 2147483647 h 1824"/>
              <a:gd name="T22" fmla="*/ 2147483647 w 2056"/>
              <a:gd name="T23" fmla="*/ 2147483647 h 1824"/>
              <a:gd name="T24" fmla="*/ 2147483647 w 2056"/>
              <a:gd name="T25" fmla="*/ 2147483647 h 1824"/>
              <a:gd name="T26" fmla="*/ 2147483647 w 2056"/>
              <a:gd name="T27" fmla="*/ 2147483647 h 1824"/>
              <a:gd name="T28" fmla="*/ 2147483647 w 2056"/>
              <a:gd name="T29" fmla="*/ 2147483647 h 1824"/>
              <a:gd name="T30" fmla="*/ 2147483647 w 2056"/>
              <a:gd name="T31" fmla="*/ 2147483647 h 1824"/>
              <a:gd name="T32" fmla="*/ 2147483647 w 2056"/>
              <a:gd name="T33" fmla="*/ 2147483647 h 1824"/>
              <a:gd name="T34" fmla="*/ 2147483647 w 2056"/>
              <a:gd name="T35" fmla="*/ 2147483647 h 1824"/>
              <a:gd name="T36" fmla="*/ 2147483647 w 2056"/>
              <a:gd name="T37" fmla="*/ 2147483647 h 1824"/>
              <a:gd name="T38" fmla="*/ 2147483647 w 2056"/>
              <a:gd name="T39" fmla="*/ 2147483647 h 1824"/>
              <a:gd name="T40" fmla="*/ 2147483647 w 2056"/>
              <a:gd name="T41" fmla="*/ 2147483647 h 1824"/>
              <a:gd name="T42" fmla="*/ 2147483647 w 2056"/>
              <a:gd name="T43" fmla="*/ 2147483647 h 1824"/>
              <a:gd name="T44" fmla="*/ 2147483647 w 2056"/>
              <a:gd name="T45" fmla="*/ 2147483647 h 1824"/>
              <a:gd name="T46" fmla="*/ 2147483647 w 2056"/>
              <a:gd name="T47" fmla="*/ 2147483647 h 1824"/>
              <a:gd name="T48" fmla="*/ 2147483647 w 2056"/>
              <a:gd name="T49" fmla="*/ 2147483647 h 1824"/>
              <a:gd name="T50" fmla="*/ 0 w 2056"/>
              <a:gd name="T51" fmla="*/ 2147483647 h 1824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056"/>
              <a:gd name="T79" fmla="*/ 0 h 1824"/>
              <a:gd name="T80" fmla="*/ 2056 w 2056"/>
              <a:gd name="T81" fmla="*/ 1824 h 1824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056" h="1824">
                <a:moveTo>
                  <a:pt x="1056" y="632"/>
                </a:moveTo>
                <a:cubicBezTo>
                  <a:pt x="1112" y="640"/>
                  <a:pt x="1168" y="648"/>
                  <a:pt x="1200" y="680"/>
                </a:cubicBezTo>
                <a:cubicBezTo>
                  <a:pt x="1232" y="712"/>
                  <a:pt x="1248" y="768"/>
                  <a:pt x="1248" y="824"/>
                </a:cubicBezTo>
                <a:cubicBezTo>
                  <a:pt x="1248" y="880"/>
                  <a:pt x="1232" y="976"/>
                  <a:pt x="1200" y="1016"/>
                </a:cubicBezTo>
                <a:cubicBezTo>
                  <a:pt x="1168" y="1056"/>
                  <a:pt x="1112" y="1056"/>
                  <a:pt x="1056" y="1064"/>
                </a:cubicBezTo>
                <a:cubicBezTo>
                  <a:pt x="1000" y="1072"/>
                  <a:pt x="912" y="1080"/>
                  <a:pt x="864" y="1064"/>
                </a:cubicBezTo>
                <a:cubicBezTo>
                  <a:pt x="816" y="1048"/>
                  <a:pt x="784" y="1032"/>
                  <a:pt x="768" y="968"/>
                </a:cubicBezTo>
                <a:cubicBezTo>
                  <a:pt x="752" y="904"/>
                  <a:pt x="744" y="768"/>
                  <a:pt x="768" y="680"/>
                </a:cubicBezTo>
                <a:cubicBezTo>
                  <a:pt x="792" y="592"/>
                  <a:pt x="848" y="488"/>
                  <a:pt x="912" y="440"/>
                </a:cubicBezTo>
                <a:cubicBezTo>
                  <a:pt x="976" y="392"/>
                  <a:pt x="1056" y="384"/>
                  <a:pt x="1152" y="392"/>
                </a:cubicBezTo>
                <a:cubicBezTo>
                  <a:pt x="1248" y="400"/>
                  <a:pt x="1416" y="392"/>
                  <a:pt x="1488" y="488"/>
                </a:cubicBezTo>
                <a:cubicBezTo>
                  <a:pt x="1560" y="584"/>
                  <a:pt x="1632" y="824"/>
                  <a:pt x="1584" y="968"/>
                </a:cubicBezTo>
                <a:cubicBezTo>
                  <a:pt x="1536" y="1112"/>
                  <a:pt x="1344" y="1288"/>
                  <a:pt x="1200" y="1352"/>
                </a:cubicBezTo>
                <a:cubicBezTo>
                  <a:pt x="1056" y="1416"/>
                  <a:pt x="864" y="1376"/>
                  <a:pt x="720" y="1352"/>
                </a:cubicBezTo>
                <a:cubicBezTo>
                  <a:pt x="576" y="1328"/>
                  <a:pt x="416" y="1352"/>
                  <a:pt x="336" y="1208"/>
                </a:cubicBezTo>
                <a:cubicBezTo>
                  <a:pt x="256" y="1064"/>
                  <a:pt x="216" y="664"/>
                  <a:pt x="240" y="488"/>
                </a:cubicBezTo>
                <a:cubicBezTo>
                  <a:pt x="264" y="312"/>
                  <a:pt x="344" y="232"/>
                  <a:pt x="480" y="152"/>
                </a:cubicBezTo>
                <a:cubicBezTo>
                  <a:pt x="616" y="72"/>
                  <a:pt x="840" y="16"/>
                  <a:pt x="1056" y="8"/>
                </a:cubicBezTo>
                <a:cubicBezTo>
                  <a:pt x="1272" y="0"/>
                  <a:pt x="1616" y="8"/>
                  <a:pt x="1776" y="104"/>
                </a:cubicBezTo>
                <a:cubicBezTo>
                  <a:pt x="1936" y="200"/>
                  <a:pt x="1976" y="440"/>
                  <a:pt x="2016" y="584"/>
                </a:cubicBezTo>
                <a:cubicBezTo>
                  <a:pt x="2056" y="728"/>
                  <a:pt x="2032" y="848"/>
                  <a:pt x="2016" y="968"/>
                </a:cubicBezTo>
                <a:cubicBezTo>
                  <a:pt x="2000" y="1088"/>
                  <a:pt x="1984" y="1200"/>
                  <a:pt x="1920" y="1304"/>
                </a:cubicBezTo>
                <a:cubicBezTo>
                  <a:pt x="1856" y="1408"/>
                  <a:pt x="1752" y="1512"/>
                  <a:pt x="1632" y="1592"/>
                </a:cubicBezTo>
                <a:cubicBezTo>
                  <a:pt x="1512" y="1672"/>
                  <a:pt x="1384" y="1752"/>
                  <a:pt x="1200" y="1784"/>
                </a:cubicBezTo>
                <a:cubicBezTo>
                  <a:pt x="1016" y="1816"/>
                  <a:pt x="728" y="1824"/>
                  <a:pt x="528" y="1784"/>
                </a:cubicBezTo>
                <a:cubicBezTo>
                  <a:pt x="328" y="1744"/>
                  <a:pt x="164" y="1644"/>
                  <a:pt x="0" y="1544"/>
                </a:cubicBezTo>
              </a:path>
            </a:pathLst>
          </a:custGeom>
          <a:noFill/>
          <a:ln w="76200" cap="sq">
            <a:solidFill>
              <a:schemeClr val="accent1"/>
            </a:solidFill>
            <a:round/>
            <a:headEnd type="none" w="sm" len="sm"/>
            <a:tailEnd type="triangle" w="med" len="lg"/>
          </a:ln>
        </p:spPr>
        <p:txBody>
          <a:bodyPr wrap="none" anchorCtr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76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Usability Is Multidimensional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Usability = how well users can use the system’s functionality</a:t>
            </a:r>
          </a:p>
          <a:p>
            <a:pPr lvl="1" eaLnBrk="1" hangingPunct="1"/>
            <a:r>
              <a:rPr lang="en-US" b="1" dirty="0"/>
              <a:t>Learnability</a:t>
            </a:r>
            <a:r>
              <a:rPr lang="en-US" dirty="0"/>
              <a:t>: is it easy to learn and remember?</a:t>
            </a:r>
          </a:p>
          <a:p>
            <a:pPr lvl="1" eaLnBrk="1" hangingPunct="1"/>
            <a:r>
              <a:rPr lang="en-US" b="1" dirty="0"/>
              <a:t>Efficiency</a:t>
            </a:r>
            <a:r>
              <a:rPr lang="en-US" dirty="0"/>
              <a:t>: once learned, is it fast to use?</a:t>
            </a:r>
          </a:p>
          <a:p>
            <a:pPr lvl="1" eaLnBrk="1" hangingPunct="1"/>
            <a:r>
              <a:rPr lang="en-US" b="1" dirty="0" smtClean="0"/>
              <a:t>Safety</a:t>
            </a:r>
            <a:r>
              <a:rPr lang="en-US" dirty="0" smtClean="0"/>
              <a:t>: </a:t>
            </a:r>
            <a:r>
              <a:rPr lang="en-US" dirty="0"/>
              <a:t>are errors few and recoverable?</a:t>
            </a:r>
          </a:p>
          <a:p>
            <a:pPr eaLnBrk="1" hangingPunct="1"/>
            <a:r>
              <a:rPr lang="en-US" dirty="0" smtClean="0"/>
              <a:t>Dimensions </a:t>
            </a:r>
            <a:r>
              <a:rPr lang="en-US" dirty="0"/>
              <a:t>differ in importance</a:t>
            </a:r>
          </a:p>
          <a:p>
            <a:pPr lvl="1" eaLnBrk="1" hangingPunct="1"/>
            <a:r>
              <a:rPr lang="en-US" dirty="0"/>
              <a:t>Depending on users and tasks</a:t>
            </a:r>
          </a:p>
        </p:txBody>
      </p:sp>
      <p:sp>
        <p:nvSpPr>
          <p:cNvPr id="297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Arial" charset="0"/>
              </a:rPr>
              <a:t>Spring 2013</a:t>
            </a:r>
            <a:endParaRPr lang="en-US">
              <a:ea typeface="Arial" charset="0"/>
            </a:endParaRPr>
          </a:p>
        </p:txBody>
      </p:sp>
      <p:sp>
        <p:nvSpPr>
          <p:cNvPr id="2970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Arial" charset="0"/>
              </a:rPr>
              <a:t>6.813/6.831 User Interface Design and Implementation</a:t>
            </a:r>
          </a:p>
        </p:txBody>
      </p:sp>
      <p:sp>
        <p:nvSpPr>
          <p:cNvPr id="297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7FFBCF-3F57-1C42-8724-0BBF5756D18D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92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Learnability</a:t>
            </a:r>
          </a:p>
        </p:txBody>
      </p:sp>
      <p:sp>
        <p:nvSpPr>
          <p:cNvPr id="33795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796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Arial" charset="0"/>
              </a:rPr>
              <a:t>Spring 2013</a:t>
            </a:r>
            <a:endParaRPr lang="en-US">
              <a:ea typeface="Arial" charset="0"/>
            </a:endParaRPr>
          </a:p>
        </p:txBody>
      </p:sp>
      <p:sp>
        <p:nvSpPr>
          <p:cNvPr id="33797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Arial" charset="0"/>
              </a:rPr>
              <a:t>6.813/6.831 User Interface Design and Implementation</a:t>
            </a:r>
          </a:p>
        </p:txBody>
      </p:sp>
      <p:sp>
        <p:nvSpPr>
          <p:cNvPr id="3379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55BEF7-A147-D344-962A-0D6089CB6901}" type="slidenum">
              <a:rPr lang="en-US"/>
              <a:pPr/>
              <a:t>8</a:t>
            </a:fld>
            <a:endParaRPr lang="en-US"/>
          </a:p>
        </p:txBody>
      </p:sp>
      <p:pic>
        <p:nvPicPr>
          <p:cNvPr id="33799" name="Picture 4" descr="award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219200"/>
            <a:ext cx="5715000" cy="455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0" name="TextBox 9"/>
          <p:cNvSpPr txBox="1">
            <a:spLocks noChangeArrowheads="1"/>
          </p:cNvSpPr>
          <p:nvPr/>
        </p:nvSpPr>
        <p:spPr bwMode="auto">
          <a:xfrm>
            <a:off x="6553200" y="1524000"/>
            <a:ext cx="2568575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Consistency</a:t>
            </a:r>
          </a:p>
          <a:p>
            <a:endParaRPr lang="en-US" sz="2400"/>
          </a:p>
          <a:p>
            <a:r>
              <a:rPr lang="en-US" sz="2400"/>
              <a:t>Metaphor</a:t>
            </a:r>
          </a:p>
          <a:p>
            <a:endParaRPr lang="en-US" sz="2400"/>
          </a:p>
          <a:p>
            <a:r>
              <a:rPr lang="en-US" sz="2400"/>
              <a:t>Affordance</a:t>
            </a:r>
          </a:p>
          <a:p>
            <a:endParaRPr lang="en-US" sz="2400"/>
          </a:p>
          <a:p>
            <a:r>
              <a:rPr lang="en-US" sz="2400"/>
              <a:t>Mapping</a:t>
            </a:r>
          </a:p>
          <a:p>
            <a:endParaRPr lang="en-US" sz="2400"/>
          </a:p>
          <a:p>
            <a:r>
              <a:rPr lang="en-US" sz="2400"/>
              <a:t>Speak the user’s </a:t>
            </a:r>
            <a:br>
              <a:rPr lang="en-US" sz="2400"/>
            </a:br>
            <a:r>
              <a:rPr lang="en-US" sz="2400"/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1093497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Learnability</a:t>
            </a:r>
            <a:endParaRPr lang="en-US" dirty="0"/>
          </a:p>
        </p:txBody>
      </p:sp>
      <p:sp>
        <p:nvSpPr>
          <p:cNvPr id="35843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84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Arial" charset="0"/>
              </a:rPr>
              <a:t>Spring 2013</a:t>
            </a:r>
            <a:endParaRPr lang="en-US">
              <a:ea typeface="Arial" charset="0"/>
            </a:endParaRPr>
          </a:p>
        </p:txBody>
      </p:sp>
      <p:sp>
        <p:nvSpPr>
          <p:cNvPr id="3584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ea typeface="Arial" charset="0"/>
              </a:rPr>
              <a:t>6.813/6.831 User Interface Design and Implementation</a:t>
            </a:r>
          </a:p>
        </p:txBody>
      </p:sp>
      <p:sp>
        <p:nvSpPr>
          <p:cNvPr id="358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B3A6CE8-9814-DC49-966D-7FF633E18D8D}" type="slidenum">
              <a:rPr lang="en-US"/>
              <a:pPr/>
              <a:t>9</a:t>
            </a:fld>
            <a:endParaRPr lang="en-US"/>
          </a:p>
        </p:txBody>
      </p:sp>
      <p:sp>
        <p:nvSpPr>
          <p:cNvPr id="35847" name="TextBox 8"/>
          <p:cNvSpPr txBox="1">
            <a:spLocks noChangeArrowheads="1"/>
          </p:cNvSpPr>
          <p:nvPr/>
        </p:nvSpPr>
        <p:spPr bwMode="auto">
          <a:xfrm>
            <a:off x="6138863" y="1371600"/>
            <a:ext cx="2776537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Visible affordances</a:t>
            </a:r>
          </a:p>
          <a:p>
            <a:endParaRPr lang="en-US" sz="2400"/>
          </a:p>
          <a:p>
            <a:r>
              <a:rPr lang="en-US" sz="2400"/>
              <a:t>Information scent</a:t>
            </a:r>
          </a:p>
          <a:p>
            <a:endParaRPr lang="en-US" sz="2400"/>
          </a:p>
          <a:p>
            <a:r>
              <a:rPr lang="en-US" sz="2400"/>
              <a:t>Visible state</a:t>
            </a:r>
          </a:p>
          <a:p>
            <a:endParaRPr lang="en-US" sz="2400"/>
          </a:p>
          <a:p>
            <a:r>
              <a:rPr lang="en-US" sz="2400"/>
              <a:t>Locus of attention</a:t>
            </a:r>
          </a:p>
          <a:p>
            <a:endParaRPr lang="en-US" sz="2400"/>
          </a:p>
          <a:p>
            <a:r>
              <a:rPr lang="en-US" sz="2400"/>
              <a:t>Feedback</a:t>
            </a:r>
          </a:p>
        </p:txBody>
      </p:sp>
      <p:grpSp>
        <p:nvGrpSpPr>
          <p:cNvPr id="35848" name="Group 10"/>
          <p:cNvGrpSpPr>
            <a:grpSpLocks/>
          </p:cNvGrpSpPr>
          <p:nvPr/>
        </p:nvGrpSpPr>
        <p:grpSpPr bwMode="auto">
          <a:xfrm>
            <a:off x="457200" y="1676400"/>
            <a:ext cx="5526088" cy="3962400"/>
            <a:chOff x="838198" y="1447800"/>
            <a:chExt cx="12894614" cy="7761063"/>
          </a:xfrm>
        </p:grpSpPr>
        <p:pic>
          <p:nvPicPr>
            <p:cNvPr id="35849" name="Picture 3" descr="cdibmx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38198" y="1447800"/>
              <a:ext cx="12894614" cy="5671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50" name="Picture 4" descr="cdpag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280400" y="7719500"/>
              <a:ext cx="2354805" cy="148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51" name="Text Box 5"/>
            <p:cNvSpPr txBox="1">
              <a:spLocks noChangeArrowheads="1"/>
            </p:cNvSpPr>
            <p:nvPr/>
          </p:nvSpPr>
          <p:spPr bwMode="auto">
            <a:xfrm>
              <a:off x="4216400" y="7567100"/>
              <a:ext cx="3678999" cy="783686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Ctr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Gill Sans MT" charset="0"/>
                </a:rPr>
                <a:t>mouse over</a:t>
              </a:r>
            </a:p>
          </p:txBody>
        </p:sp>
        <p:sp>
          <p:nvSpPr>
            <p:cNvPr id="35852" name="Line 6"/>
            <p:cNvSpPr>
              <a:spLocks noChangeShapeType="1"/>
            </p:cNvSpPr>
            <p:nvPr/>
          </p:nvSpPr>
          <p:spPr bwMode="auto">
            <a:xfrm>
              <a:off x="6604000" y="6881301"/>
              <a:ext cx="1524000" cy="838200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Ctr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5280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it-6893">
  <a:themeElements>
    <a:clrScheme name="mit-6893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it-6893">
      <a:majorFont>
        <a:latin typeface="Arial Black"/>
        <a:ea typeface=""/>
        <a:cs typeface="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</a:spPr>
      <a:bodyPr vert="horz" wrap="none" lIns="91440" tIns="45720" rIns="91440" bIns="45720" numCol="1" anchor="t" anchorCtr="1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</a:spPr>
      <a:bodyPr vert="horz" wrap="none" lIns="91440" tIns="45720" rIns="91440" bIns="45720" numCol="1" anchor="t" anchorCtr="1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mit-6893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t-6893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-6893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-6893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-689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-689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-689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mit-6893</Template>
  <TotalTime>6172</TotalTime>
  <Words>997</Words>
  <Application>Microsoft Macintosh PowerPoint</Application>
  <PresentationFormat>Letter Paper (8.5x11 in)</PresentationFormat>
  <Paragraphs>306</Paragraphs>
  <Slides>32</Slides>
  <Notes>20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mit-6893</vt:lpstr>
      <vt:lpstr>L21: Conclusion</vt:lpstr>
      <vt:lpstr>UI Hall of Fame or Shame?</vt:lpstr>
      <vt:lpstr>Today’s Topics</vt:lpstr>
      <vt:lpstr>User Interfaces Are Hard to Design</vt:lpstr>
      <vt:lpstr>Iterative Design</vt:lpstr>
      <vt:lpstr>Spiral Model</vt:lpstr>
      <vt:lpstr>Usability Is Multidimensional</vt:lpstr>
      <vt:lpstr>Learnability</vt:lpstr>
      <vt:lpstr>Learnability</vt:lpstr>
      <vt:lpstr>Efficiency</vt:lpstr>
      <vt:lpstr>Safety</vt:lpstr>
      <vt:lpstr>Safety</vt:lpstr>
      <vt:lpstr>Graphic Design &amp; Layout</vt:lpstr>
      <vt:lpstr>Design Techniques</vt:lpstr>
      <vt:lpstr>Evaluation Techniques</vt:lpstr>
      <vt:lpstr>Implementation Techniques</vt:lpstr>
      <vt:lpstr>Nanoquiz</vt:lpstr>
      <vt:lpstr>Madness</vt:lpstr>
      <vt:lpstr>Awards</vt:lpstr>
      <vt:lpstr>Award for Minimalism</vt:lpstr>
      <vt:lpstr>Award for Self-Disclosure</vt:lpstr>
      <vt:lpstr>Award for Stretch Population</vt:lpstr>
      <vt:lpstr>Award for Creative Concept</vt:lpstr>
      <vt:lpstr>Award for Selection &amp; Feedback</vt:lpstr>
      <vt:lpstr>Award for Multimedia</vt:lpstr>
      <vt:lpstr>Award for Assistive Technology</vt:lpstr>
      <vt:lpstr>People’s Choice Award</vt:lpstr>
      <vt:lpstr>What To Do Next: Courses</vt:lpstr>
      <vt:lpstr>The MIT HCI Landscape</vt:lpstr>
      <vt:lpstr>Top Grad Schools in HCI</vt:lpstr>
      <vt:lpstr>Final Thoughts</vt:lpstr>
      <vt:lpstr>...And Please Evaluate Your Courses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Rob Miller</cp:lastModifiedBy>
  <cp:revision>1185</cp:revision>
  <cp:lastPrinted>2012-04-04T13:25:15Z</cp:lastPrinted>
  <dcterms:created xsi:type="dcterms:W3CDTF">2011-02-02T13:01:24Z</dcterms:created>
  <dcterms:modified xsi:type="dcterms:W3CDTF">2013-05-15T15:56:13Z</dcterms:modified>
</cp:coreProperties>
</file>